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477" r:id="rId3"/>
    <p:sldId id="476" r:id="rId4"/>
    <p:sldId id="475" r:id="rId5"/>
    <p:sldId id="474" r:id="rId6"/>
    <p:sldId id="472" r:id="rId7"/>
    <p:sldId id="465" r:id="rId8"/>
    <p:sldId id="439" r:id="rId9"/>
    <p:sldId id="462" r:id="rId10"/>
    <p:sldId id="443" r:id="rId11"/>
    <p:sldId id="481" r:id="rId12"/>
    <p:sldId id="480" r:id="rId13"/>
    <p:sldId id="442" r:id="rId14"/>
    <p:sldId id="482" r:id="rId15"/>
    <p:sldId id="473" r:id="rId16"/>
    <p:sldId id="496" r:id="rId17"/>
    <p:sldId id="468" r:id="rId18"/>
    <p:sldId id="499" r:id="rId19"/>
    <p:sldId id="498" r:id="rId20"/>
    <p:sldId id="497" r:id="rId21"/>
    <p:sldId id="467" r:id="rId22"/>
    <p:sldId id="478" r:id="rId23"/>
    <p:sldId id="526" r:id="rId24"/>
    <p:sldId id="528" r:id="rId25"/>
    <p:sldId id="529" r:id="rId26"/>
    <p:sldId id="506" r:id="rId27"/>
    <p:sldId id="512" r:id="rId28"/>
    <p:sldId id="515" r:id="rId29"/>
    <p:sldId id="513" r:id="rId30"/>
    <p:sldId id="509" r:id="rId31"/>
    <p:sldId id="511" r:id="rId32"/>
    <p:sldId id="518" r:id="rId33"/>
    <p:sldId id="519" r:id="rId34"/>
    <p:sldId id="520" r:id="rId35"/>
    <p:sldId id="466" r:id="rId36"/>
    <p:sldId id="451" r:id="rId37"/>
    <p:sldId id="469" r:id="rId38"/>
    <p:sldId id="470" r:id="rId39"/>
    <p:sldId id="471" r:id="rId40"/>
    <p:sldId id="455" r:id="rId41"/>
    <p:sldId id="456" r:id="rId42"/>
    <p:sldId id="523" r:id="rId43"/>
    <p:sldId id="524" r:id="rId44"/>
    <p:sldId id="463" r:id="rId45"/>
    <p:sldId id="495" r:id="rId46"/>
    <p:sldId id="501" r:id="rId47"/>
    <p:sldId id="500" r:id="rId48"/>
    <p:sldId id="502" r:id="rId49"/>
    <p:sldId id="464" r:id="rId50"/>
    <p:sldId id="446" r:id="rId51"/>
    <p:sldId id="447" r:id="rId52"/>
    <p:sldId id="525" r:id="rId53"/>
    <p:sldId id="448" r:id="rId54"/>
    <p:sldId id="484" r:id="rId55"/>
    <p:sldId id="352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B1B1"/>
    <a:srgbClr val="F7F4E9"/>
    <a:srgbClr val="121619"/>
    <a:srgbClr val="383838"/>
    <a:srgbClr val="4472C4"/>
    <a:srgbClr val="E72F45"/>
    <a:srgbClr val="000000"/>
    <a:srgbClr val="1E2225"/>
    <a:srgbClr val="1B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6"/>
    <p:restoredTop sz="94622"/>
  </p:normalViewPr>
  <p:slideViewPr>
    <p:cSldViewPr snapToGrid="0" snapToObjects="1">
      <p:cViewPr varScale="1">
        <p:scale>
          <a:sx n="107" d="100"/>
          <a:sy n="107" d="100"/>
        </p:scale>
        <p:origin x="8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E9746-7318-4A6E-91D3-118DC40348CD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1539DD0E-9F82-499F-A540-BC5E52A10088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Diagnose</a:t>
          </a:r>
        </a:p>
      </dgm:t>
    </dgm:pt>
    <dgm:pt modelId="{7C1FA154-9E54-43ED-B5FF-CAE015223A38}" type="parTrans" cxnId="{5A285F04-92EB-4EFF-9660-259228491C68}">
      <dgm:prSet/>
      <dgm:spPr/>
      <dgm:t>
        <a:bodyPr/>
        <a:lstStyle/>
        <a:p>
          <a:endParaRPr lang="de-DE"/>
        </a:p>
      </dgm:t>
    </dgm:pt>
    <dgm:pt modelId="{042D0BA6-BD70-4649-82B6-BAD0694017AA}" type="sibTrans" cxnId="{5A285F04-92EB-4EFF-9660-259228491C68}">
      <dgm:prSet/>
      <dgm:spPr/>
      <dgm:t>
        <a:bodyPr/>
        <a:lstStyle/>
        <a:p>
          <a:endParaRPr lang="de-DE"/>
        </a:p>
      </dgm:t>
    </dgm:pt>
    <dgm:pt modelId="{0DAFDEF1-0094-4A0B-A58B-0304A6F5364A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Operation</a:t>
          </a:r>
        </a:p>
      </dgm:t>
    </dgm:pt>
    <dgm:pt modelId="{B47C97F4-7C1F-44CD-AB3C-E3C6EB032D6B}" type="parTrans" cxnId="{711EB2F4-274C-4176-8F9B-48A69B8B8FBA}">
      <dgm:prSet/>
      <dgm:spPr/>
      <dgm:t>
        <a:bodyPr/>
        <a:lstStyle/>
        <a:p>
          <a:endParaRPr lang="de-DE"/>
        </a:p>
      </dgm:t>
    </dgm:pt>
    <dgm:pt modelId="{191C0229-D696-45AF-BE8A-75A8CBF1C8F5}" type="sibTrans" cxnId="{711EB2F4-274C-4176-8F9B-48A69B8B8FBA}">
      <dgm:prSet/>
      <dgm:spPr/>
      <dgm:t>
        <a:bodyPr/>
        <a:lstStyle/>
        <a:p>
          <a:endParaRPr lang="de-DE"/>
        </a:p>
      </dgm:t>
    </dgm:pt>
    <dgm:pt modelId="{2BE6DBF6-0E9A-4473-91E0-45D926DB112F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2400" b="1" dirty="0">
              <a:solidFill>
                <a:schemeClr val="bg2"/>
              </a:solidFill>
            </a:rPr>
            <a:t>neoadjuvante Therapie</a:t>
          </a:r>
        </a:p>
      </dgm:t>
    </dgm:pt>
    <dgm:pt modelId="{754CF096-373E-4FFB-ABB7-0E14D65B52D5}" type="parTrans" cxnId="{722B6234-C1D5-4FAB-A693-694AF26A27D6}">
      <dgm:prSet/>
      <dgm:spPr/>
      <dgm:t>
        <a:bodyPr/>
        <a:lstStyle/>
        <a:p>
          <a:endParaRPr lang="de-DE"/>
        </a:p>
      </dgm:t>
    </dgm:pt>
    <dgm:pt modelId="{D6674AD0-22B1-4FE1-A33D-4DCD52B8AA8A}" type="sibTrans" cxnId="{722B6234-C1D5-4FAB-A693-694AF26A27D6}">
      <dgm:prSet/>
      <dgm:spPr/>
      <dgm:t>
        <a:bodyPr/>
        <a:lstStyle/>
        <a:p>
          <a:endParaRPr lang="de-DE"/>
        </a:p>
      </dgm:t>
    </dgm:pt>
    <dgm:pt modelId="{0B646046-828B-4C01-8A3B-DA4DF60AF4D9}">
      <dgm:prSet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Nach-sorge</a:t>
          </a:r>
        </a:p>
      </dgm:t>
    </dgm:pt>
    <dgm:pt modelId="{AC2835B0-01DB-41FE-B379-50E827319F19}" type="parTrans" cxnId="{E62B6BD6-5196-459C-983F-AA7AE0E62E8F}">
      <dgm:prSet/>
      <dgm:spPr/>
      <dgm:t>
        <a:bodyPr/>
        <a:lstStyle/>
        <a:p>
          <a:endParaRPr lang="de-DE"/>
        </a:p>
      </dgm:t>
    </dgm:pt>
    <dgm:pt modelId="{A2ECF69F-8A3F-4D39-8EF6-3BFAFDF775A9}" type="sibTrans" cxnId="{E62B6BD6-5196-459C-983F-AA7AE0E62E8F}">
      <dgm:prSet/>
      <dgm:spPr/>
      <dgm:t>
        <a:bodyPr/>
        <a:lstStyle/>
        <a:p>
          <a:endParaRPr lang="de-DE"/>
        </a:p>
      </dgm:t>
    </dgm:pt>
    <dgm:pt modelId="{DF15824D-4149-46BF-80D8-48ECB27DC56D}">
      <dgm:prSet phldrT="[Text]" custT="1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DE" sz="1800" b="0" dirty="0">
              <a:solidFill>
                <a:srgbClr val="1B1E23"/>
              </a:solidFill>
            </a:rPr>
            <a:t>Bestrahlung, </a:t>
          </a:r>
          <a:r>
            <a:rPr lang="de-DE" sz="1800" b="0" dirty="0" err="1">
              <a:solidFill>
                <a:srgbClr val="1B1E23"/>
              </a:solidFill>
            </a:rPr>
            <a:t>postneoadjuvante</a:t>
          </a:r>
          <a:r>
            <a:rPr lang="de-DE" sz="1800" b="0" dirty="0">
              <a:solidFill>
                <a:srgbClr val="1B1E23"/>
              </a:solidFill>
            </a:rPr>
            <a:t> Therapie</a:t>
          </a:r>
        </a:p>
      </dgm:t>
    </dgm:pt>
    <dgm:pt modelId="{96E7E63D-3CFC-4D62-864B-A869D50CB6A9}" type="parTrans" cxnId="{C7EDEA14-6276-4110-B29D-1F82775143C9}">
      <dgm:prSet/>
      <dgm:spPr/>
      <dgm:t>
        <a:bodyPr/>
        <a:lstStyle/>
        <a:p>
          <a:endParaRPr lang="de-DE"/>
        </a:p>
      </dgm:t>
    </dgm:pt>
    <dgm:pt modelId="{F23BF384-00A4-4407-BAE8-F7CA5C56AF67}" type="sibTrans" cxnId="{C7EDEA14-6276-4110-B29D-1F82775143C9}">
      <dgm:prSet/>
      <dgm:spPr/>
      <dgm:t>
        <a:bodyPr/>
        <a:lstStyle/>
        <a:p>
          <a:endParaRPr lang="de-DE"/>
        </a:p>
      </dgm:t>
    </dgm:pt>
    <dgm:pt modelId="{84D0C495-7D35-48DE-AAEA-FE57B67247AF}" type="pres">
      <dgm:prSet presAssocID="{C5EE9746-7318-4A6E-91D3-118DC40348CD}" presName="Name0" presStyleCnt="0">
        <dgm:presLayoutVars>
          <dgm:dir/>
          <dgm:animLvl val="lvl"/>
          <dgm:resizeHandles val="exact"/>
        </dgm:presLayoutVars>
      </dgm:prSet>
      <dgm:spPr/>
    </dgm:pt>
    <dgm:pt modelId="{60E118D0-8209-4C69-A4FE-BC33DEF56E74}" type="pres">
      <dgm:prSet presAssocID="{1539DD0E-9F82-499F-A540-BC5E52A1008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8AF5789-613C-4C12-AE36-7B35CF6F21A3}" type="pres">
      <dgm:prSet presAssocID="{042D0BA6-BD70-4649-82B6-BAD0694017AA}" presName="parTxOnlySpace" presStyleCnt="0"/>
      <dgm:spPr/>
    </dgm:pt>
    <dgm:pt modelId="{5DF0E897-8F70-4245-B80F-04948D277A5B}" type="pres">
      <dgm:prSet presAssocID="{0DAFDEF1-0094-4A0B-A58B-0304A6F5364A}" presName="parTxOnly" presStyleLbl="node1" presStyleIdx="1" presStyleCnt="5" custScaleX="86043" custLinFactX="100000" custLinFactNeighborX="119419" custLinFactNeighborY="2253">
        <dgm:presLayoutVars>
          <dgm:chMax val="0"/>
          <dgm:chPref val="0"/>
          <dgm:bulletEnabled val="1"/>
        </dgm:presLayoutVars>
      </dgm:prSet>
      <dgm:spPr/>
    </dgm:pt>
    <dgm:pt modelId="{339803CF-10E2-43EC-9EB9-1D04F2D82250}" type="pres">
      <dgm:prSet presAssocID="{191C0229-D696-45AF-BE8A-75A8CBF1C8F5}" presName="parTxOnlySpace" presStyleCnt="0"/>
      <dgm:spPr/>
    </dgm:pt>
    <dgm:pt modelId="{2FF3E141-2172-4802-B06C-45020F5A364F}" type="pres">
      <dgm:prSet presAssocID="{2BE6DBF6-0E9A-4473-91E0-45D926DB112F}" presName="parTxOnly" presStyleLbl="node1" presStyleIdx="2" presStyleCnt="5" custScaleX="128012" custScaleY="101068" custLinFactX="-70131" custLinFactNeighborX="-100000" custLinFactNeighborY="1155">
        <dgm:presLayoutVars>
          <dgm:chMax val="0"/>
          <dgm:chPref val="0"/>
          <dgm:bulletEnabled val="1"/>
        </dgm:presLayoutVars>
      </dgm:prSet>
      <dgm:spPr/>
    </dgm:pt>
    <dgm:pt modelId="{E31F7AAF-026D-42A5-9CA3-3BDF63F14865}" type="pres">
      <dgm:prSet presAssocID="{D6674AD0-22B1-4FE1-A33D-4DCD52B8AA8A}" presName="parTxOnlySpace" presStyleCnt="0"/>
      <dgm:spPr/>
    </dgm:pt>
    <dgm:pt modelId="{680FA8C3-C638-4923-8883-46C0F0CCAC33}" type="pres">
      <dgm:prSet presAssocID="{0B646046-828B-4C01-8A3B-DA4DF60AF4D9}" presName="parTxOnly" presStyleLbl="node1" presStyleIdx="3" presStyleCnt="5" custScaleX="72073" custLinFactX="82598" custLinFactNeighborX="100000" custLinFactNeighborY="1905">
        <dgm:presLayoutVars>
          <dgm:chMax val="0"/>
          <dgm:chPref val="0"/>
          <dgm:bulletEnabled val="1"/>
        </dgm:presLayoutVars>
      </dgm:prSet>
      <dgm:spPr/>
    </dgm:pt>
    <dgm:pt modelId="{7CBF11EF-EE93-46D7-A328-ADD64EC94B7C}" type="pres">
      <dgm:prSet presAssocID="{A2ECF69F-8A3F-4D39-8EF6-3BFAFDF775A9}" presName="parTxOnlySpace" presStyleCnt="0"/>
      <dgm:spPr/>
    </dgm:pt>
    <dgm:pt modelId="{DB70F18C-7F42-4BF7-8449-D89F3131084D}" type="pres">
      <dgm:prSet presAssocID="{DF15824D-4149-46BF-80D8-48ECB27DC56D}" presName="parTxOnly" presStyleLbl="node1" presStyleIdx="4" presStyleCnt="5" custScaleX="114420" custScaleY="101068" custLinFactX="-60604" custLinFactNeighborX="-100000" custLinFactNeighborY="1872">
        <dgm:presLayoutVars>
          <dgm:chMax val="0"/>
          <dgm:chPref val="0"/>
          <dgm:bulletEnabled val="1"/>
        </dgm:presLayoutVars>
      </dgm:prSet>
      <dgm:spPr/>
    </dgm:pt>
  </dgm:ptLst>
  <dgm:cxnLst>
    <dgm:cxn modelId="{5A285F04-92EB-4EFF-9660-259228491C68}" srcId="{C5EE9746-7318-4A6E-91D3-118DC40348CD}" destId="{1539DD0E-9F82-499F-A540-BC5E52A10088}" srcOrd="0" destOrd="0" parTransId="{7C1FA154-9E54-43ED-B5FF-CAE015223A38}" sibTransId="{042D0BA6-BD70-4649-82B6-BAD0694017AA}"/>
    <dgm:cxn modelId="{C7EDEA14-6276-4110-B29D-1F82775143C9}" srcId="{C5EE9746-7318-4A6E-91D3-118DC40348CD}" destId="{DF15824D-4149-46BF-80D8-48ECB27DC56D}" srcOrd="4" destOrd="0" parTransId="{96E7E63D-3CFC-4D62-864B-A869D50CB6A9}" sibTransId="{F23BF384-00A4-4407-BAE8-F7CA5C56AF67}"/>
    <dgm:cxn modelId="{3C340B1A-5A19-49EB-9A2B-D0AD8CDAE8E4}" type="presOf" srcId="{0DAFDEF1-0094-4A0B-A58B-0304A6F5364A}" destId="{5DF0E897-8F70-4245-B80F-04948D277A5B}" srcOrd="0" destOrd="0" presId="urn:microsoft.com/office/officeart/2005/8/layout/chevron1"/>
    <dgm:cxn modelId="{F26CCF2F-3721-40C2-B3E4-1EAA373AEE9D}" type="presOf" srcId="{2BE6DBF6-0E9A-4473-91E0-45D926DB112F}" destId="{2FF3E141-2172-4802-B06C-45020F5A364F}" srcOrd="0" destOrd="0" presId="urn:microsoft.com/office/officeart/2005/8/layout/chevron1"/>
    <dgm:cxn modelId="{722B6234-C1D5-4FAB-A693-694AF26A27D6}" srcId="{C5EE9746-7318-4A6E-91D3-118DC40348CD}" destId="{2BE6DBF6-0E9A-4473-91E0-45D926DB112F}" srcOrd="2" destOrd="0" parTransId="{754CF096-373E-4FFB-ABB7-0E14D65B52D5}" sibTransId="{D6674AD0-22B1-4FE1-A33D-4DCD52B8AA8A}"/>
    <dgm:cxn modelId="{D3170938-1D55-4766-A8D4-24E998479817}" type="presOf" srcId="{C5EE9746-7318-4A6E-91D3-118DC40348CD}" destId="{84D0C495-7D35-48DE-AAEA-FE57B67247AF}" srcOrd="0" destOrd="0" presId="urn:microsoft.com/office/officeart/2005/8/layout/chevron1"/>
    <dgm:cxn modelId="{71C02177-1648-4F0B-BC22-A7A67E9F6486}" type="presOf" srcId="{DF15824D-4149-46BF-80D8-48ECB27DC56D}" destId="{DB70F18C-7F42-4BF7-8449-D89F3131084D}" srcOrd="0" destOrd="0" presId="urn:microsoft.com/office/officeart/2005/8/layout/chevron1"/>
    <dgm:cxn modelId="{66DCEF8F-A9E6-4F26-80C0-1137A763BB2F}" type="presOf" srcId="{0B646046-828B-4C01-8A3B-DA4DF60AF4D9}" destId="{680FA8C3-C638-4923-8883-46C0F0CCAC33}" srcOrd="0" destOrd="0" presId="urn:microsoft.com/office/officeart/2005/8/layout/chevron1"/>
    <dgm:cxn modelId="{C5D2F4A5-AF16-4EA8-BF9A-9058EF57D342}" type="presOf" srcId="{1539DD0E-9F82-499F-A540-BC5E52A10088}" destId="{60E118D0-8209-4C69-A4FE-BC33DEF56E74}" srcOrd="0" destOrd="0" presId="urn:microsoft.com/office/officeart/2005/8/layout/chevron1"/>
    <dgm:cxn modelId="{E62B6BD6-5196-459C-983F-AA7AE0E62E8F}" srcId="{C5EE9746-7318-4A6E-91D3-118DC40348CD}" destId="{0B646046-828B-4C01-8A3B-DA4DF60AF4D9}" srcOrd="3" destOrd="0" parTransId="{AC2835B0-01DB-41FE-B379-50E827319F19}" sibTransId="{A2ECF69F-8A3F-4D39-8EF6-3BFAFDF775A9}"/>
    <dgm:cxn modelId="{711EB2F4-274C-4176-8F9B-48A69B8B8FBA}" srcId="{C5EE9746-7318-4A6E-91D3-118DC40348CD}" destId="{0DAFDEF1-0094-4A0B-A58B-0304A6F5364A}" srcOrd="1" destOrd="0" parTransId="{B47C97F4-7C1F-44CD-AB3C-E3C6EB032D6B}" sibTransId="{191C0229-D696-45AF-BE8A-75A8CBF1C8F5}"/>
    <dgm:cxn modelId="{5417C819-F1F0-447E-8776-B0D95D77C711}" type="presParOf" srcId="{84D0C495-7D35-48DE-AAEA-FE57B67247AF}" destId="{60E118D0-8209-4C69-A4FE-BC33DEF56E74}" srcOrd="0" destOrd="0" presId="urn:microsoft.com/office/officeart/2005/8/layout/chevron1"/>
    <dgm:cxn modelId="{B9E0866B-D1A6-4419-8202-2F3D1EE0E729}" type="presParOf" srcId="{84D0C495-7D35-48DE-AAEA-FE57B67247AF}" destId="{48AF5789-613C-4C12-AE36-7B35CF6F21A3}" srcOrd="1" destOrd="0" presId="urn:microsoft.com/office/officeart/2005/8/layout/chevron1"/>
    <dgm:cxn modelId="{E744D2A5-4613-449C-B4E2-D1359E4B6D71}" type="presParOf" srcId="{84D0C495-7D35-48DE-AAEA-FE57B67247AF}" destId="{5DF0E897-8F70-4245-B80F-04948D277A5B}" srcOrd="2" destOrd="0" presId="urn:microsoft.com/office/officeart/2005/8/layout/chevron1"/>
    <dgm:cxn modelId="{1876CA8C-38A2-4E00-8180-575827CCBA02}" type="presParOf" srcId="{84D0C495-7D35-48DE-AAEA-FE57B67247AF}" destId="{339803CF-10E2-43EC-9EB9-1D04F2D82250}" srcOrd="3" destOrd="0" presId="urn:microsoft.com/office/officeart/2005/8/layout/chevron1"/>
    <dgm:cxn modelId="{1D10FC19-D308-47C7-A05E-A0D148CB5F8C}" type="presParOf" srcId="{84D0C495-7D35-48DE-AAEA-FE57B67247AF}" destId="{2FF3E141-2172-4802-B06C-45020F5A364F}" srcOrd="4" destOrd="0" presId="urn:microsoft.com/office/officeart/2005/8/layout/chevron1"/>
    <dgm:cxn modelId="{7240EED5-F1E4-4170-B62D-57947D6E32D1}" type="presParOf" srcId="{84D0C495-7D35-48DE-AAEA-FE57B67247AF}" destId="{E31F7AAF-026D-42A5-9CA3-3BDF63F14865}" srcOrd="5" destOrd="0" presId="urn:microsoft.com/office/officeart/2005/8/layout/chevron1"/>
    <dgm:cxn modelId="{F17AFF18-0A57-4EBB-B8AC-9402A93DF468}" type="presParOf" srcId="{84D0C495-7D35-48DE-AAEA-FE57B67247AF}" destId="{680FA8C3-C638-4923-8883-46C0F0CCAC33}" srcOrd="6" destOrd="0" presId="urn:microsoft.com/office/officeart/2005/8/layout/chevron1"/>
    <dgm:cxn modelId="{6EDE2E10-63A5-4768-8124-DFA55513B5F5}" type="presParOf" srcId="{84D0C495-7D35-48DE-AAEA-FE57B67247AF}" destId="{7CBF11EF-EE93-46D7-A328-ADD64EC94B7C}" srcOrd="7" destOrd="0" presId="urn:microsoft.com/office/officeart/2005/8/layout/chevron1"/>
    <dgm:cxn modelId="{EA0BEA17-7E0F-4FB6-BA78-1F70FBC84D70}" type="presParOf" srcId="{84D0C495-7D35-48DE-AAEA-FE57B67247AF}" destId="{DB70F18C-7F42-4BF7-8449-D89F3131084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E9746-7318-4A6E-91D3-118DC40348CD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1539DD0E-9F82-499F-A540-BC5E52A10088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Diagnose</a:t>
          </a:r>
        </a:p>
      </dgm:t>
    </dgm:pt>
    <dgm:pt modelId="{7C1FA154-9E54-43ED-B5FF-CAE015223A38}" type="parTrans" cxnId="{5A285F04-92EB-4EFF-9660-259228491C68}">
      <dgm:prSet/>
      <dgm:spPr/>
      <dgm:t>
        <a:bodyPr/>
        <a:lstStyle/>
        <a:p>
          <a:endParaRPr lang="de-DE"/>
        </a:p>
      </dgm:t>
    </dgm:pt>
    <dgm:pt modelId="{042D0BA6-BD70-4649-82B6-BAD0694017AA}" type="sibTrans" cxnId="{5A285F04-92EB-4EFF-9660-259228491C68}">
      <dgm:prSet/>
      <dgm:spPr/>
      <dgm:t>
        <a:bodyPr/>
        <a:lstStyle/>
        <a:p>
          <a:endParaRPr lang="de-DE"/>
        </a:p>
      </dgm:t>
    </dgm:pt>
    <dgm:pt modelId="{0DAFDEF1-0094-4A0B-A58B-0304A6F5364A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Operation</a:t>
          </a:r>
        </a:p>
      </dgm:t>
    </dgm:pt>
    <dgm:pt modelId="{B47C97F4-7C1F-44CD-AB3C-E3C6EB032D6B}" type="parTrans" cxnId="{711EB2F4-274C-4176-8F9B-48A69B8B8FBA}">
      <dgm:prSet/>
      <dgm:spPr/>
      <dgm:t>
        <a:bodyPr/>
        <a:lstStyle/>
        <a:p>
          <a:endParaRPr lang="de-DE"/>
        </a:p>
      </dgm:t>
    </dgm:pt>
    <dgm:pt modelId="{191C0229-D696-45AF-BE8A-75A8CBF1C8F5}" type="sibTrans" cxnId="{711EB2F4-274C-4176-8F9B-48A69B8B8FBA}">
      <dgm:prSet/>
      <dgm:spPr/>
      <dgm:t>
        <a:bodyPr/>
        <a:lstStyle/>
        <a:p>
          <a:endParaRPr lang="de-DE"/>
        </a:p>
      </dgm:t>
    </dgm:pt>
    <dgm:pt modelId="{2BE6DBF6-0E9A-4473-91E0-45D926DB112F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2400" b="1" dirty="0">
              <a:solidFill>
                <a:schemeClr val="bg2"/>
              </a:solidFill>
            </a:rPr>
            <a:t>neoadjuvante Therapie</a:t>
          </a:r>
        </a:p>
      </dgm:t>
    </dgm:pt>
    <dgm:pt modelId="{754CF096-373E-4FFB-ABB7-0E14D65B52D5}" type="parTrans" cxnId="{722B6234-C1D5-4FAB-A693-694AF26A27D6}">
      <dgm:prSet/>
      <dgm:spPr/>
      <dgm:t>
        <a:bodyPr/>
        <a:lstStyle/>
        <a:p>
          <a:endParaRPr lang="de-DE"/>
        </a:p>
      </dgm:t>
    </dgm:pt>
    <dgm:pt modelId="{D6674AD0-22B1-4FE1-A33D-4DCD52B8AA8A}" type="sibTrans" cxnId="{722B6234-C1D5-4FAB-A693-694AF26A27D6}">
      <dgm:prSet/>
      <dgm:spPr/>
      <dgm:t>
        <a:bodyPr/>
        <a:lstStyle/>
        <a:p>
          <a:endParaRPr lang="de-DE"/>
        </a:p>
      </dgm:t>
    </dgm:pt>
    <dgm:pt modelId="{0B646046-828B-4C01-8A3B-DA4DF60AF4D9}">
      <dgm:prSet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Nach-sorge</a:t>
          </a:r>
        </a:p>
      </dgm:t>
    </dgm:pt>
    <dgm:pt modelId="{AC2835B0-01DB-41FE-B379-50E827319F19}" type="parTrans" cxnId="{E62B6BD6-5196-459C-983F-AA7AE0E62E8F}">
      <dgm:prSet/>
      <dgm:spPr/>
      <dgm:t>
        <a:bodyPr/>
        <a:lstStyle/>
        <a:p>
          <a:endParaRPr lang="de-DE"/>
        </a:p>
      </dgm:t>
    </dgm:pt>
    <dgm:pt modelId="{A2ECF69F-8A3F-4D39-8EF6-3BFAFDF775A9}" type="sibTrans" cxnId="{E62B6BD6-5196-459C-983F-AA7AE0E62E8F}">
      <dgm:prSet/>
      <dgm:spPr/>
      <dgm:t>
        <a:bodyPr/>
        <a:lstStyle/>
        <a:p>
          <a:endParaRPr lang="de-DE"/>
        </a:p>
      </dgm:t>
    </dgm:pt>
    <dgm:pt modelId="{DF15824D-4149-46BF-80D8-48ECB27DC56D}">
      <dgm:prSet phldrT="[Text]" custT="1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DE" sz="1800" b="0" dirty="0">
              <a:solidFill>
                <a:srgbClr val="1B1E23"/>
              </a:solidFill>
            </a:rPr>
            <a:t>Bestrahlung, </a:t>
          </a:r>
          <a:r>
            <a:rPr lang="de-DE" sz="1800" b="0" dirty="0" err="1">
              <a:solidFill>
                <a:srgbClr val="1B1E23"/>
              </a:solidFill>
            </a:rPr>
            <a:t>postneoadjuvante</a:t>
          </a:r>
          <a:r>
            <a:rPr lang="de-DE" sz="1800" b="0" dirty="0">
              <a:solidFill>
                <a:srgbClr val="1B1E23"/>
              </a:solidFill>
            </a:rPr>
            <a:t> Therapie</a:t>
          </a:r>
        </a:p>
      </dgm:t>
    </dgm:pt>
    <dgm:pt modelId="{96E7E63D-3CFC-4D62-864B-A869D50CB6A9}" type="parTrans" cxnId="{C7EDEA14-6276-4110-B29D-1F82775143C9}">
      <dgm:prSet/>
      <dgm:spPr/>
      <dgm:t>
        <a:bodyPr/>
        <a:lstStyle/>
        <a:p>
          <a:endParaRPr lang="de-DE"/>
        </a:p>
      </dgm:t>
    </dgm:pt>
    <dgm:pt modelId="{F23BF384-00A4-4407-BAE8-F7CA5C56AF67}" type="sibTrans" cxnId="{C7EDEA14-6276-4110-B29D-1F82775143C9}">
      <dgm:prSet/>
      <dgm:spPr/>
      <dgm:t>
        <a:bodyPr/>
        <a:lstStyle/>
        <a:p>
          <a:endParaRPr lang="de-DE"/>
        </a:p>
      </dgm:t>
    </dgm:pt>
    <dgm:pt modelId="{84D0C495-7D35-48DE-AAEA-FE57B67247AF}" type="pres">
      <dgm:prSet presAssocID="{C5EE9746-7318-4A6E-91D3-118DC40348CD}" presName="Name0" presStyleCnt="0">
        <dgm:presLayoutVars>
          <dgm:dir/>
          <dgm:animLvl val="lvl"/>
          <dgm:resizeHandles val="exact"/>
        </dgm:presLayoutVars>
      </dgm:prSet>
      <dgm:spPr/>
    </dgm:pt>
    <dgm:pt modelId="{60E118D0-8209-4C69-A4FE-BC33DEF56E74}" type="pres">
      <dgm:prSet presAssocID="{1539DD0E-9F82-499F-A540-BC5E52A1008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8AF5789-613C-4C12-AE36-7B35CF6F21A3}" type="pres">
      <dgm:prSet presAssocID="{042D0BA6-BD70-4649-82B6-BAD0694017AA}" presName="parTxOnlySpace" presStyleCnt="0"/>
      <dgm:spPr/>
    </dgm:pt>
    <dgm:pt modelId="{5DF0E897-8F70-4245-B80F-04948D277A5B}" type="pres">
      <dgm:prSet presAssocID="{0DAFDEF1-0094-4A0B-A58B-0304A6F5364A}" presName="parTxOnly" presStyleLbl="node1" presStyleIdx="1" presStyleCnt="5" custScaleX="86043" custLinFactX="100000" custLinFactNeighborX="119419" custLinFactNeighborY="2253">
        <dgm:presLayoutVars>
          <dgm:chMax val="0"/>
          <dgm:chPref val="0"/>
          <dgm:bulletEnabled val="1"/>
        </dgm:presLayoutVars>
      </dgm:prSet>
      <dgm:spPr/>
    </dgm:pt>
    <dgm:pt modelId="{339803CF-10E2-43EC-9EB9-1D04F2D82250}" type="pres">
      <dgm:prSet presAssocID="{191C0229-D696-45AF-BE8A-75A8CBF1C8F5}" presName="parTxOnlySpace" presStyleCnt="0"/>
      <dgm:spPr/>
    </dgm:pt>
    <dgm:pt modelId="{2FF3E141-2172-4802-B06C-45020F5A364F}" type="pres">
      <dgm:prSet presAssocID="{2BE6DBF6-0E9A-4473-91E0-45D926DB112F}" presName="parTxOnly" presStyleLbl="node1" presStyleIdx="2" presStyleCnt="5" custScaleX="128012" custScaleY="101068" custLinFactX="-70131" custLinFactNeighborX="-100000" custLinFactNeighborY="1155">
        <dgm:presLayoutVars>
          <dgm:chMax val="0"/>
          <dgm:chPref val="0"/>
          <dgm:bulletEnabled val="1"/>
        </dgm:presLayoutVars>
      </dgm:prSet>
      <dgm:spPr/>
    </dgm:pt>
    <dgm:pt modelId="{E31F7AAF-026D-42A5-9CA3-3BDF63F14865}" type="pres">
      <dgm:prSet presAssocID="{D6674AD0-22B1-4FE1-A33D-4DCD52B8AA8A}" presName="parTxOnlySpace" presStyleCnt="0"/>
      <dgm:spPr/>
    </dgm:pt>
    <dgm:pt modelId="{680FA8C3-C638-4923-8883-46C0F0CCAC33}" type="pres">
      <dgm:prSet presAssocID="{0B646046-828B-4C01-8A3B-DA4DF60AF4D9}" presName="parTxOnly" presStyleLbl="node1" presStyleIdx="3" presStyleCnt="5" custScaleX="72073" custLinFactX="82598" custLinFactNeighborX="100000" custLinFactNeighborY="1905">
        <dgm:presLayoutVars>
          <dgm:chMax val="0"/>
          <dgm:chPref val="0"/>
          <dgm:bulletEnabled val="1"/>
        </dgm:presLayoutVars>
      </dgm:prSet>
      <dgm:spPr/>
    </dgm:pt>
    <dgm:pt modelId="{7CBF11EF-EE93-46D7-A328-ADD64EC94B7C}" type="pres">
      <dgm:prSet presAssocID="{A2ECF69F-8A3F-4D39-8EF6-3BFAFDF775A9}" presName="parTxOnlySpace" presStyleCnt="0"/>
      <dgm:spPr/>
    </dgm:pt>
    <dgm:pt modelId="{DB70F18C-7F42-4BF7-8449-D89F3131084D}" type="pres">
      <dgm:prSet presAssocID="{DF15824D-4149-46BF-80D8-48ECB27DC56D}" presName="parTxOnly" presStyleLbl="node1" presStyleIdx="4" presStyleCnt="5" custScaleX="114420" custScaleY="101068" custLinFactX="-60604" custLinFactNeighborX="-100000" custLinFactNeighborY="1872">
        <dgm:presLayoutVars>
          <dgm:chMax val="0"/>
          <dgm:chPref val="0"/>
          <dgm:bulletEnabled val="1"/>
        </dgm:presLayoutVars>
      </dgm:prSet>
      <dgm:spPr/>
    </dgm:pt>
  </dgm:ptLst>
  <dgm:cxnLst>
    <dgm:cxn modelId="{5A285F04-92EB-4EFF-9660-259228491C68}" srcId="{C5EE9746-7318-4A6E-91D3-118DC40348CD}" destId="{1539DD0E-9F82-499F-A540-BC5E52A10088}" srcOrd="0" destOrd="0" parTransId="{7C1FA154-9E54-43ED-B5FF-CAE015223A38}" sibTransId="{042D0BA6-BD70-4649-82B6-BAD0694017AA}"/>
    <dgm:cxn modelId="{C7EDEA14-6276-4110-B29D-1F82775143C9}" srcId="{C5EE9746-7318-4A6E-91D3-118DC40348CD}" destId="{DF15824D-4149-46BF-80D8-48ECB27DC56D}" srcOrd="4" destOrd="0" parTransId="{96E7E63D-3CFC-4D62-864B-A869D50CB6A9}" sibTransId="{F23BF384-00A4-4407-BAE8-F7CA5C56AF67}"/>
    <dgm:cxn modelId="{3C340B1A-5A19-49EB-9A2B-D0AD8CDAE8E4}" type="presOf" srcId="{0DAFDEF1-0094-4A0B-A58B-0304A6F5364A}" destId="{5DF0E897-8F70-4245-B80F-04948D277A5B}" srcOrd="0" destOrd="0" presId="urn:microsoft.com/office/officeart/2005/8/layout/chevron1"/>
    <dgm:cxn modelId="{F26CCF2F-3721-40C2-B3E4-1EAA373AEE9D}" type="presOf" srcId="{2BE6DBF6-0E9A-4473-91E0-45D926DB112F}" destId="{2FF3E141-2172-4802-B06C-45020F5A364F}" srcOrd="0" destOrd="0" presId="urn:microsoft.com/office/officeart/2005/8/layout/chevron1"/>
    <dgm:cxn modelId="{722B6234-C1D5-4FAB-A693-694AF26A27D6}" srcId="{C5EE9746-7318-4A6E-91D3-118DC40348CD}" destId="{2BE6DBF6-0E9A-4473-91E0-45D926DB112F}" srcOrd="2" destOrd="0" parTransId="{754CF096-373E-4FFB-ABB7-0E14D65B52D5}" sibTransId="{D6674AD0-22B1-4FE1-A33D-4DCD52B8AA8A}"/>
    <dgm:cxn modelId="{D3170938-1D55-4766-A8D4-24E998479817}" type="presOf" srcId="{C5EE9746-7318-4A6E-91D3-118DC40348CD}" destId="{84D0C495-7D35-48DE-AAEA-FE57B67247AF}" srcOrd="0" destOrd="0" presId="urn:microsoft.com/office/officeart/2005/8/layout/chevron1"/>
    <dgm:cxn modelId="{71C02177-1648-4F0B-BC22-A7A67E9F6486}" type="presOf" srcId="{DF15824D-4149-46BF-80D8-48ECB27DC56D}" destId="{DB70F18C-7F42-4BF7-8449-D89F3131084D}" srcOrd="0" destOrd="0" presId="urn:microsoft.com/office/officeart/2005/8/layout/chevron1"/>
    <dgm:cxn modelId="{66DCEF8F-A9E6-4F26-80C0-1137A763BB2F}" type="presOf" srcId="{0B646046-828B-4C01-8A3B-DA4DF60AF4D9}" destId="{680FA8C3-C638-4923-8883-46C0F0CCAC33}" srcOrd="0" destOrd="0" presId="urn:microsoft.com/office/officeart/2005/8/layout/chevron1"/>
    <dgm:cxn modelId="{C5D2F4A5-AF16-4EA8-BF9A-9058EF57D342}" type="presOf" srcId="{1539DD0E-9F82-499F-A540-BC5E52A10088}" destId="{60E118D0-8209-4C69-A4FE-BC33DEF56E74}" srcOrd="0" destOrd="0" presId="urn:microsoft.com/office/officeart/2005/8/layout/chevron1"/>
    <dgm:cxn modelId="{E62B6BD6-5196-459C-983F-AA7AE0E62E8F}" srcId="{C5EE9746-7318-4A6E-91D3-118DC40348CD}" destId="{0B646046-828B-4C01-8A3B-DA4DF60AF4D9}" srcOrd="3" destOrd="0" parTransId="{AC2835B0-01DB-41FE-B379-50E827319F19}" sibTransId="{A2ECF69F-8A3F-4D39-8EF6-3BFAFDF775A9}"/>
    <dgm:cxn modelId="{711EB2F4-274C-4176-8F9B-48A69B8B8FBA}" srcId="{C5EE9746-7318-4A6E-91D3-118DC40348CD}" destId="{0DAFDEF1-0094-4A0B-A58B-0304A6F5364A}" srcOrd="1" destOrd="0" parTransId="{B47C97F4-7C1F-44CD-AB3C-E3C6EB032D6B}" sibTransId="{191C0229-D696-45AF-BE8A-75A8CBF1C8F5}"/>
    <dgm:cxn modelId="{5417C819-F1F0-447E-8776-B0D95D77C711}" type="presParOf" srcId="{84D0C495-7D35-48DE-AAEA-FE57B67247AF}" destId="{60E118D0-8209-4C69-A4FE-BC33DEF56E74}" srcOrd="0" destOrd="0" presId="urn:microsoft.com/office/officeart/2005/8/layout/chevron1"/>
    <dgm:cxn modelId="{B9E0866B-D1A6-4419-8202-2F3D1EE0E729}" type="presParOf" srcId="{84D0C495-7D35-48DE-AAEA-FE57B67247AF}" destId="{48AF5789-613C-4C12-AE36-7B35CF6F21A3}" srcOrd="1" destOrd="0" presId="urn:microsoft.com/office/officeart/2005/8/layout/chevron1"/>
    <dgm:cxn modelId="{E744D2A5-4613-449C-B4E2-D1359E4B6D71}" type="presParOf" srcId="{84D0C495-7D35-48DE-AAEA-FE57B67247AF}" destId="{5DF0E897-8F70-4245-B80F-04948D277A5B}" srcOrd="2" destOrd="0" presId="urn:microsoft.com/office/officeart/2005/8/layout/chevron1"/>
    <dgm:cxn modelId="{1876CA8C-38A2-4E00-8180-575827CCBA02}" type="presParOf" srcId="{84D0C495-7D35-48DE-AAEA-FE57B67247AF}" destId="{339803CF-10E2-43EC-9EB9-1D04F2D82250}" srcOrd="3" destOrd="0" presId="urn:microsoft.com/office/officeart/2005/8/layout/chevron1"/>
    <dgm:cxn modelId="{1D10FC19-D308-47C7-A05E-A0D148CB5F8C}" type="presParOf" srcId="{84D0C495-7D35-48DE-AAEA-FE57B67247AF}" destId="{2FF3E141-2172-4802-B06C-45020F5A364F}" srcOrd="4" destOrd="0" presId="urn:microsoft.com/office/officeart/2005/8/layout/chevron1"/>
    <dgm:cxn modelId="{7240EED5-F1E4-4170-B62D-57947D6E32D1}" type="presParOf" srcId="{84D0C495-7D35-48DE-AAEA-FE57B67247AF}" destId="{E31F7AAF-026D-42A5-9CA3-3BDF63F14865}" srcOrd="5" destOrd="0" presId="urn:microsoft.com/office/officeart/2005/8/layout/chevron1"/>
    <dgm:cxn modelId="{F17AFF18-0A57-4EBB-B8AC-9402A93DF468}" type="presParOf" srcId="{84D0C495-7D35-48DE-AAEA-FE57B67247AF}" destId="{680FA8C3-C638-4923-8883-46C0F0CCAC33}" srcOrd="6" destOrd="0" presId="urn:microsoft.com/office/officeart/2005/8/layout/chevron1"/>
    <dgm:cxn modelId="{6EDE2E10-63A5-4768-8124-DFA55513B5F5}" type="presParOf" srcId="{84D0C495-7D35-48DE-AAEA-FE57B67247AF}" destId="{7CBF11EF-EE93-46D7-A328-ADD64EC94B7C}" srcOrd="7" destOrd="0" presId="urn:microsoft.com/office/officeart/2005/8/layout/chevron1"/>
    <dgm:cxn modelId="{EA0BEA17-7E0F-4FB6-BA78-1F70FBC84D70}" type="presParOf" srcId="{84D0C495-7D35-48DE-AAEA-FE57B67247AF}" destId="{DB70F18C-7F42-4BF7-8449-D89F3131084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E9746-7318-4A6E-91D3-118DC40348CD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1539DD0E-9F82-499F-A540-BC5E52A10088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Diagnose</a:t>
          </a:r>
        </a:p>
      </dgm:t>
    </dgm:pt>
    <dgm:pt modelId="{7C1FA154-9E54-43ED-B5FF-CAE015223A38}" type="parTrans" cxnId="{5A285F04-92EB-4EFF-9660-259228491C68}">
      <dgm:prSet/>
      <dgm:spPr/>
      <dgm:t>
        <a:bodyPr/>
        <a:lstStyle/>
        <a:p>
          <a:endParaRPr lang="de-DE"/>
        </a:p>
      </dgm:t>
    </dgm:pt>
    <dgm:pt modelId="{042D0BA6-BD70-4649-82B6-BAD0694017AA}" type="sibTrans" cxnId="{5A285F04-92EB-4EFF-9660-259228491C68}">
      <dgm:prSet/>
      <dgm:spPr/>
      <dgm:t>
        <a:bodyPr/>
        <a:lstStyle/>
        <a:p>
          <a:endParaRPr lang="de-DE"/>
        </a:p>
      </dgm:t>
    </dgm:pt>
    <dgm:pt modelId="{0DAFDEF1-0094-4A0B-A58B-0304A6F5364A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Operation</a:t>
          </a:r>
        </a:p>
      </dgm:t>
    </dgm:pt>
    <dgm:pt modelId="{B47C97F4-7C1F-44CD-AB3C-E3C6EB032D6B}" type="parTrans" cxnId="{711EB2F4-274C-4176-8F9B-48A69B8B8FBA}">
      <dgm:prSet/>
      <dgm:spPr/>
      <dgm:t>
        <a:bodyPr/>
        <a:lstStyle/>
        <a:p>
          <a:endParaRPr lang="de-DE"/>
        </a:p>
      </dgm:t>
    </dgm:pt>
    <dgm:pt modelId="{191C0229-D696-45AF-BE8A-75A8CBF1C8F5}" type="sibTrans" cxnId="{711EB2F4-274C-4176-8F9B-48A69B8B8FBA}">
      <dgm:prSet/>
      <dgm:spPr/>
      <dgm:t>
        <a:bodyPr/>
        <a:lstStyle/>
        <a:p>
          <a:endParaRPr lang="de-DE"/>
        </a:p>
      </dgm:t>
    </dgm:pt>
    <dgm:pt modelId="{2BE6DBF6-0E9A-4473-91E0-45D926DB112F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2400" b="1" dirty="0">
              <a:solidFill>
                <a:schemeClr val="bg2"/>
              </a:solidFill>
            </a:rPr>
            <a:t>neoadjuvante Therapie</a:t>
          </a:r>
        </a:p>
      </dgm:t>
    </dgm:pt>
    <dgm:pt modelId="{754CF096-373E-4FFB-ABB7-0E14D65B52D5}" type="parTrans" cxnId="{722B6234-C1D5-4FAB-A693-694AF26A27D6}">
      <dgm:prSet/>
      <dgm:spPr/>
      <dgm:t>
        <a:bodyPr/>
        <a:lstStyle/>
        <a:p>
          <a:endParaRPr lang="de-DE"/>
        </a:p>
      </dgm:t>
    </dgm:pt>
    <dgm:pt modelId="{D6674AD0-22B1-4FE1-A33D-4DCD52B8AA8A}" type="sibTrans" cxnId="{722B6234-C1D5-4FAB-A693-694AF26A27D6}">
      <dgm:prSet/>
      <dgm:spPr/>
      <dgm:t>
        <a:bodyPr/>
        <a:lstStyle/>
        <a:p>
          <a:endParaRPr lang="de-DE"/>
        </a:p>
      </dgm:t>
    </dgm:pt>
    <dgm:pt modelId="{0B646046-828B-4C01-8A3B-DA4DF60AF4D9}">
      <dgm:prSet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Nach-sorge</a:t>
          </a:r>
        </a:p>
      </dgm:t>
    </dgm:pt>
    <dgm:pt modelId="{AC2835B0-01DB-41FE-B379-50E827319F19}" type="parTrans" cxnId="{E62B6BD6-5196-459C-983F-AA7AE0E62E8F}">
      <dgm:prSet/>
      <dgm:spPr/>
      <dgm:t>
        <a:bodyPr/>
        <a:lstStyle/>
        <a:p>
          <a:endParaRPr lang="de-DE"/>
        </a:p>
      </dgm:t>
    </dgm:pt>
    <dgm:pt modelId="{A2ECF69F-8A3F-4D39-8EF6-3BFAFDF775A9}" type="sibTrans" cxnId="{E62B6BD6-5196-459C-983F-AA7AE0E62E8F}">
      <dgm:prSet/>
      <dgm:spPr/>
      <dgm:t>
        <a:bodyPr/>
        <a:lstStyle/>
        <a:p>
          <a:endParaRPr lang="de-DE"/>
        </a:p>
      </dgm:t>
    </dgm:pt>
    <dgm:pt modelId="{DF15824D-4149-46BF-80D8-48ECB27DC56D}">
      <dgm:prSet phldrT="[Text]" custT="1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DE" sz="1800" b="0" dirty="0">
              <a:solidFill>
                <a:srgbClr val="1B1E23"/>
              </a:solidFill>
            </a:rPr>
            <a:t>Bestrahlung, </a:t>
          </a:r>
          <a:r>
            <a:rPr lang="de-DE" sz="1800" b="0" dirty="0" err="1">
              <a:solidFill>
                <a:srgbClr val="1B1E23"/>
              </a:solidFill>
            </a:rPr>
            <a:t>postneoadjuvante</a:t>
          </a:r>
          <a:r>
            <a:rPr lang="de-DE" sz="1800" b="0" dirty="0">
              <a:solidFill>
                <a:srgbClr val="1B1E23"/>
              </a:solidFill>
            </a:rPr>
            <a:t> Therapie</a:t>
          </a:r>
        </a:p>
      </dgm:t>
    </dgm:pt>
    <dgm:pt modelId="{96E7E63D-3CFC-4D62-864B-A869D50CB6A9}" type="parTrans" cxnId="{C7EDEA14-6276-4110-B29D-1F82775143C9}">
      <dgm:prSet/>
      <dgm:spPr/>
      <dgm:t>
        <a:bodyPr/>
        <a:lstStyle/>
        <a:p>
          <a:endParaRPr lang="de-DE"/>
        </a:p>
      </dgm:t>
    </dgm:pt>
    <dgm:pt modelId="{F23BF384-00A4-4407-BAE8-F7CA5C56AF67}" type="sibTrans" cxnId="{C7EDEA14-6276-4110-B29D-1F82775143C9}">
      <dgm:prSet/>
      <dgm:spPr/>
      <dgm:t>
        <a:bodyPr/>
        <a:lstStyle/>
        <a:p>
          <a:endParaRPr lang="de-DE"/>
        </a:p>
      </dgm:t>
    </dgm:pt>
    <dgm:pt modelId="{84D0C495-7D35-48DE-AAEA-FE57B67247AF}" type="pres">
      <dgm:prSet presAssocID="{C5EE9746-7318-4A6E-91D3-118DC40348CD}" presName="Name0" presStyleCnt="0">
        <dgm:presLayoutVars>
          <dgm:dir/>
          <dgm:animLvl val="lvl"/>
          <dgm:resizeHandles val="exact"/>
        </dgm:presLayoutVars>
      </dgm:prSet>
      <dgm:spPr/>
    </dgm:pt>
    <dgm:pt modelId="{60E118D0-8209-4C69-A4FE-BC33DEF56E74}" type="pres">
      <dgm:prSet presAssocID="{1539DD0E-9F82-499F-A540-BC5E52A1008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8AF5789-613C-4C12-AE36-7B35CF6F21A3}" type="pres">
      <dgm:prSet presAssocID="{042D0BA6-BD70-4649-82B6-BAD0694017AA}" presName="parTxOnlySpace" presStyleCnt="0"/>
      <dgm:spPr/>
    </dgm:pt>
    <dgm:pt modelId="{5DF0E897-8F70-4245-B80F-04948D277A5B}" type="pres">
      <dgm:prSet presAssocID="{0DAFDEF1-0094-4A0B-A58B-0304A6F5364A}" presName="parTxOnly" presStyleLbl="node1" presStyleIdx="1" presStyleCnt="5" custScaleX="86043" custLinFactX="100000" custLinFactNeighborX="119419" custLinFactNeighborY="2253">
        <dgm:presLayoutVars>
          <dgm:chMax val="0"/>
          <dgm:chPref val="0"/>
          <dgm:bulletEnabled val="1"/>
        </dgm:presLayoutVars>
      </dgm:prSet>
      <dgm:spPr/>
    </dgm:pt>
    <dgm:pt modelId="{339803CF-10E2-43EC-9EB9-1D04F2D82250}" type="pres">
      <dgm:prSet presAssocID="{191C0229-D696-45AF-BE8A-75A8CBF1C8F5}" presName="parTxOnlySpace" presStyleCnt="0"/>
      <dgm:spPr/>
    </dgm:pt>
    <dgm:pt modelId="{2FF3E141-2172-4802-B06C-45020F5A364F}" type="pres">
      <dgm:prSet presAssocID="{2BE6DBF6-0E9A-4473-91E0-45D926DB112F}" presName="parTxOnly" presStyleLbl="node1" presStyleIdx="2" presStyleCnt="5" custScaleX="128012" custScaleY="101068" custLinFactX="-70131" custLinFactNeighborX="-100000" custLinFactNeighborY="1155">
        <dgm:presLayoutVars>
          <dgm:chMax val="0"/>
          <dgm:chPref val="0"/>
          <dgm:bulletEnabled val="1"/>
        </dgm:presLayoutVars>
      </dgm:prSet>
      <dgm:spPr/>
    </dgm:pt>
    <dgm:pt modelId="{E31F7AAF-026D-42A5-9CA3-3BDF63F14865}" type="pres">
      <dgm:prSet presAssocID="{D6674AD0-22B1-4FE1-A33D-4DCD52B8AA8A}" presName="parTxOnlySpace" presStyleCnt="0"/>
      <dgm:spPr/>
    </dgm:pt>
    <dgm:pt modelId="{680FA8C3-C638-4923-8883-46C0F0CCAC33}" type="pres">
      <dgm:prSet presAssocID="{0B646046-828B-4C01-8A3B-DA4DF60AF4D9}" presName="parTxOnly" presStyleLbl="node1" presStyleIdx="3" presStyleCnt="5" custScaleX="72073" custLinFactX="82598" custLinFactNeighborX="100000" custLinFactNeighborY="1905">
        <dgm:presLayoutVars>
          <dgm:chMax val="0"/>
          <dgm:chPref val="0"/>
          <dgm:bulletEnabled val="1"/>
        </dgm:presLayoutVars>
      </dgm:prSet>
      <dgm:spPr/>
    </dgm:pt>
    <dgm:pt modelId="{7CBF11EF-EE93-46D7-A328-ADD64EC94B7C}" type="pres">
      <dgm:prSet presAssocID="{A2ECF69F-8A3F-4D39-8EF6-3BFAFDF775A9}" presName="parTxOnlySpace" presStyleCnt="0"/>
      <dgm:spPr/>
    </dgm:pt>
    <dgm:pt modelId="{DB70F18C-7F42-4BF7-8449-D89F3131084D}" type="pres">
      <dgm:prSet presAssocID="{DF15824D-4149-46BF-80D8-48ECB27DC56D}" presName="parTxOnly" presStyleLbl="node1" presStyleIdx="4" presStyleCnt="5" custScaleX="114420" custScaleY="101068" custLinFactX="-60604" custLinFactNeighborX="-100000" custLinFactNeighborY="1872">
        <dgm:presLayoutVars>
          <dgm:chMax val="0"/>
          <dgm:chPref val="0"/>
          <dgm:bulletEnabled val="1"/>
        </dgm:presLayoutVars>
      </dgm:prSet>
      <dgm:spPr/>
    </dgm:pt>
  </dgm:ptLst>
  <dgm:cxnLst>
    <dgm:cxn modelId="{5A285F04-92EB-4EFF-9660-259228491C68}" srcId="{C5EE9746-7318-4A6E-91D3-118DC40348CD}" destId="{1539DD0E-9F82-499F-A540-BC5E52A10088}" srcOrd="0" destOrd="0" parTransId="{7C1FA154-9E54-43ED-B5FF-CAE015223A38}" sibTransId="{042D0BA6-BD70-4649-82B6-BAD0694017AA}"/>
    <dgm:cxn modelId="{C7EDEA14-6276-4110-B29D-1F82775143C9}" srcId="{C5EE9746-7318-4A6E-91D3-118DC40348CD}" destId="{DF15824D-4149-46BF-80D8-48ECB27DC56D}" srcOrd="4" destOrd="0" parTransId="{96E7E63D-3CFC-4D62-864B-A869D50CB6A9}" sibTransId="{F23BF384-00A4-4407-BAE8-F7CA5C56AF67}"/>
    <dgm:cxn modelId="{3C340B1A-5A19-49EB-9A2B-D0AD8CDAE8E4}" type="presOf" srcId="{0DAFDEF1-0094-4A0B-A58B-0304A6F5364A}" destId="{5DF0E897-8F70-4245-B80F-04948D277A5B}" srcOrd="0" destOrd="0" presId="urn:microsoft.com/office/officeart/2005/8/layout/chevron1"/>
    <dgm:cxn modelId="{F26CCF2F-3721-40C2-B3E4-1EAA373AEE9D}" type="presOf" srcId="{2BE6DBF6-0E9A-4473-91E0-45D926DB112F}" destId="{2FF3E141-2172-4802-B06C-45020F5A364F}" srcOrd="0" destOrd="0" presId="urn:microsoft.com/office/officeart/2005/8/layout/chevron1"/>
    <dgm:cxn modelId="{722B6234-C1D5-4FAB-A693-694AF26A27D6}" srcId="{C5EE9746-7318-4A6E-91D3-118DC40348CD}" destId="{2BE6DBF6-0E9A-4473-91E0-45D926DB112F}" srcOrd="2" destOrd="0" parTransId="{754CF096-373E-4FFB-ABB7-0E14D65B52D5}" sibTransId="{D6674AD0-22B1-4FE1-A33D-4DCD52B8AA8A}"/>
    <dgm:cxn modelId="{D3170938-1D55-4766-A8D4-24E998479817}" type="presOf" srcId="{C5EE9746-7318-4A6E-91D3-118DC40348CD}" destId="{84D0C495-7D35-48DE-AAEA-FE57B67247AF}" srcOrd="0" destOrd="0" presId="urn:microsoft.com/office/officeart/2005/8/layout/chevron1"/>
    <dgm:cxn modelId="{71C02177-1648-4F0B-BC22-A7A67E9F6486}" type="presOf" srcId="{DF15824D-4149-46BF-80D8-48ECB27DC56D}" destId="{DB70F18C-7F42-4BF7-8449-D89F3131084D}" srcOrd="0" destOrd="0" presId="urn:microsoft.com/office/officeart/2005/8/layout/chevron1"/>
    <dgm:cxn modelId="{66DCEF8F-A9E6-4F26-80C0-1137A763BB2F}" type="presOf" srcId="{0B646046-828B-4C01-8A3B-DA4DF60AF4D9}" destId="{680FA8C3-C638-4923-8883-46C0F0CCAC33}" srcOrd="0" destOrd="0" presId="urn:microsoft.com/office/officeart/2005/8/layout/chevron1"/>
    <dgm:cxn modelId="{C5D2F4A5-AF16-4EA8-BF9A-9058EF57D342}" type="presOf" srcId="{1539DD0E-9F82-499F-A540-BC5E52A10088}" destId="{60E118D0-8209-4C69-A4FE-BC33DEF56E74}" srcOrd="0" destOrd="0" presId="urn:microsoft.com/office/officeart/2005/8/layout/chevron1"/>
    <dgm:cxn modelId="{E62B6BD6-5196-459C-983F-AA7AE0E62E8F}" srcId="{C5EE9746-7318-4A6E-91D3-118DC40348CD}" destId="{0B646046-828B-4C01-8A3B-DA4DF60AF4D9}" srcOrd="3" destOrd="0" parTransId="{AC2835B0-01DB-41FE-B379-50E827319F19}" sibTransId="{A2ECF69F-8A3F-4D39-8EF6-3BFAFDF775A9}"/>
    <dgm:cxn modelId="{711EB2F4-274C-4176-8F9B-48A69B8B8FBA}" srcId="{C5EE9746-7318-4A6E-91D3-118DC40348CD}" destId="{0DAFDEF1-0094-4A0B-A58B-0304A6F5364A}" srcOrd="1" destOrd="0" parTransId="{B47C97F4-7C1F-44CD-AB3C-E3C6EB032D6B}" sibTransId="{191C0229-D696-45AF-BE8A-75A8CBF1C8F5}"/>
    <dgm:cxn modelId="{5417C819-F1F0-447E-8776-B0D95D77C711}" type="presParOf" srcId="{84D0C495-7D35-48DE-AAEA-FE57B67247AF}" destId="{60E118D0-8209-4C69-A4FE-BC33DEF56E74}" srcOrd="0" destOrd="0" presId="urn:microsoft.com/office/officeart/2005/8/layout/chevron1"/>
    <dgm:cxn modelId="{B9E0866B-D1A6-4419-8202-2F3D1EE0E729}" type="presParOf" srcId="{84D0C495-7D35-48DE-AAEA-FE57B67247AF}" destId="{48AF5789-613C-4C12-AE36-7B35CF6F21A3}" srcOrd="1" destOrd="0" presId="urn:microsoft.com/office/officeart/2005/8/layout/chevron1"/>
    <dgm:cxn modelId="{E744D2A5-4613-449C-B4E2-D1359E4B6D71}" type="presParOf" srcId="{84D0C495-7D35-48DE-AAEA-FE57B67247AF}" destId="{5DF0E897-8F70-4245-B80F-04948D277A5B}" srcOrd="2" destOrd="0" presId="urn:microsoft.com/office/officeart/2005/8/layout/chevron1"/>
    <dgm:cxn modelId="{1876CA8C-38A2-4E00-8180-575827CCBA02}" type="presParOf" srcId="{84D0C495-7D35-48DE-AAEA-FE57B67247AF}" destId="{339803CF-10E2-43EC-9EB9-1D04F2D82250}" srcOrd="3" destOrd="0" presId="urn:microsoft.com/office/officeart/2005/8/layout/chevron1"/>
    <dgm:cxn modelId="{1D10FC19-D308-47C7-A05E-A0D148CB5F8C}" type="presParOf" srcId="{84D0C495-7D35-48DE-AAEA-FE57B67247AF}" destId="{2FF3E141-2172-4802-B06C-45020F5A364F}" srcOrd="4" destOrd="0" presId="urn:microsoft.com/office/officeart/2005/8/layout/chevron1"/>
    <dgm:cxn modelId="{7240EED5-F1E4-4170-B62D-57947D6E32D1}" type="presParOf" srcId="{84D0C495-7D35-48DE-AAEA-FE57B67247AF}" destId="{E31F7AAF-026D-42A5-9CA3-3BDF63F14865}" srcOrd="5" destOrd="0" presId="urn:microsoft.com/office/officeart/2005/8/layout/chevron1"/>
    <dgm:cxn modelId="{F17AFF18-0A57-4EBB-B8AC-9402A93DF468}" type="presParOf" srcId="{84D0C495-7D35-48DE-AAEA-FE57B67247AF}" destId="{680FA8C3-C638-4923-8883-46C0F0CCAC33}" srcOrd="6" destOrd="0" presId="urn:microsoft.com/office/officeart/2005/8/layout/chevron1"/>
    <dgm:cxn modelId="{6EDE2E10-63A5-4768-8124-DFA55513B5F5}" type="presParOf" srcId="{84D0C495-7D35-48DE-AAEA-FE57B67247AF}" destId="{7CBF11EF-EE93-46D7-A328-ADD64EC94B7C}" srcOrd="7" destOrd="0" presId="urn:microsoft.com/office/officeart/2005/8/layout/chevron1"/>
    <dgm:cxn modelId="{EA0BEA17-7E0F-4FB6-BA78-1F70FBC84D70}" type="presParOf" srcId="{84D0C495-7D35-48DE-AAEA-FE57B67247AF}" destId="{DB70F18C-7F42-4BF7-8449-D89F3131084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E9746-7318-4A6E-91D3-118DC40348CD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1539DD0E-9F82-499F-A540-BC5E52A10088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Diagnose</a:t>
          </a:r>
        </a:p>
      </dgm:t>
    </dgm:pt>
    <dgm:pt modelId="{7C1FA154-9E54-43ED-B5FF-CAE015223A38}" type="parTrans" cxnId="{5A285F04-92EB-4EFF-9660-259228491C68}">
      <dgm:prSet/>
      <dgm:spPr/>
      <dgm:t>
        <a:bodyPr/>
        <a:lstStyle/>
        <a:p>
          <a:endParaRPr lang="de-DE"/>
        </a:p>
      </dgm:t>
    </dgm:pt>
    <dgm:pt modelId="{042D0BA6-BD70-4649-82B6-BAD0694017AA}" type="sibTrans" cxnId="{5A285F04-92EB-4EFF-9660-259228491C68}">
      <dgm:prSet/>
      <dgm:spPr/>
      <dgm:t>
        <a:bodyPr/>
        <a:lstStyle/>
        <a:p>
          <a:endParaRPr lang="de-DE"/>
        </a:p>
      </dgm:t>
    </dgm:pt>
    <dgm:pt modelId="{0DAFDEF1-0094-4A0B-A58B-0304A6F5364A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Operation</a:t>
          </a:r>
        </a:p>
      </dgm:t>
    </dgm:pt>
    <dgm:pt modelId="{B47C97F4-7C1F-44CD-AB3C-E3C6EB032D6B}" type="parTrans" cxnId="{711EB2F4-274C-4176-8F9B-48A69B8B8FBA}">
      <dgm:prSet/>
      <dgm:spPr/>
      <dgm:t>
        <a:bodyPr/>
        <a:lstStyle/>
        <a:p>
          <a:endParaRPr lang="de-DE"/>
        </a:p>
      </dgm:t>
    </dgm:pt>
    <dgm:pt modelId="{191C0229-D696-45AF-BE8A-75A8CBF1C8F5}" type="sibTrans" cxnId="{711EB2F4-274C-4176-8F9B-48A69B8B8FBA}">
      <dgm:prSet/>
      <dgm:spPr/>
      <dgm:t>
        <a:bodyPr/>
        <a:lstStyle/>
        <a:p>
          <a:endParaRPr lang="de-DE"/>
        </a:p>
      </dgm:t>
    </dgm:pt>
    <dgm:pt modelId="{2BE6DBF6-0E9A-4473-91E0-45D926DB112F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sz="2400" b="1" dirty="0">
              <a:solidFill>
                <a:schemeClr val="bg2"/>
              </a:solidFill>
            </a:rPr>
            <a:t>neoadjuvante Therapie</a:t>
          </a:r>
        </a:p>
      </dgm:t>
    </dgm:pt>
    <dgm:pt modelId="{754CF096-373E-4FFB-ABB7-0E14D65B52D5}" type="parTrans" cxnId="{722B6234-C1D5-4FAB-A693-694AF26A27D6}">
      <dgm:prSet/>
      <dgm:spPr/>
      <dgm:t>
        <a:bodyPr/>
        <a:lstStyle/>
        <a:p>
          <a:endParaRPr lang="de-DE"/>
        </a:p>
      </dgm:t>
    </dgm:pt>
    <dgm:pt modelId="{D6674AD0-22B1-4FE1-A33D-4DCD52B8AA8A}" type="sibTrans" cxnId="{722B6234-C1D5-4FAB-A693-694AF26A27D6}">
      <dgm:prSet/>
      <dgm:spPr/>
      <dgm:t>
        <a:bodyPr/>
        <a:lstStyle/>
        <a:p>
          <a:endParaRPr lang="de-DE"/>
        </a:p>
      </dgm:t>
    </dgm:pt>
    <dgm:pt modelId="{0B646046-828B-4C01-8A3B-DA4DF60AF4D9}">
      <dgm:prSet custT="1"/>
      <dgm:spPr>
        <a:solidFill>
          <a:schemeClr val="bg2"/>
        </a:solidFill>
      </dgm:spPr>
      <dgm:t>
        <a:bodyPr/>
        <a:lstStyle/>
        <a:p>
          <a:r>
            <a:rPr lang="de-DE" sz="1800" dirty="0"/>
            <a:t>Nach-sorge</a:t>
          </a:r>
        </a:p>
      </dgm:t>
    </dgm:pt>
    <dgm:pt modelId="{AC2835B0-01DB-41FE-B379-50E827319F19}" type="parTrans" cxnId="{E62B6BD6-5196-459C-983F-AA7AE0E62E8F}">
      <dgm:prSet/>
      <dgm:spPr/>
      <dgm:t>
        <a:bodyPr/>
        <a:lstStyle/>
        <a:p>
          <a:endParaRPr lang="de-DE"/>
        </a:p>
      </dgm:t>
    </dgm:pt>
    <dgm:pt modelId="{A2ECF69F-8A3F-4D39-8EF6-3BFAFDF775A9}" type="sibTrans" cxnId="{E62B6BD6-5196-459C-983F-AA7AE0E62E8F}">
      <dgm:prSet/>
      <dgm:spPr/>
      <dgm:t>
        <a:bodyPr/>
        <a:lstStyle/>
        <a:p>
          <a:endParaRPr lang="de-DE"/>
        </a:p>
      </dgm:t>
    </dgm:pt>
    <dgm:pt modelId="{DF15824D-4149-46BF-80D8-48ECB27DC56D}">
      <dgm:prSet phldrT="[Text]" custT="1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de-DE" sz="1800" b="0" dirty="0">
              <a:solidFill>
                <a:srgbClr val="1B1E23"/>
              </a:solidFill>
            </a:rPr>
            <a:t>Bestrahlung, </a:t>
          </a:r>
          <a:r>
            <a:rPr lang="de-DE" sz="1800" b="0" dirty="0" err="1">
              <a:solidFill>
                <a:srgbClr val="1B1E23"/>
              </a:solidFill>
            </a:rPr>
            <a:t>postneoadjuvante</a:t>
          </a:r>
          <a:r>
            <a:rPr lang="de-DE" sz="1800" b="0" dirty="0">
              <a:solidFill>
                <a:srgbClr val="1B1E23"/>
              </a:solidFill>
            </a:rPr>
            <a:t> Therapie</a:t>
          </a:r>
        </a:p>
      </dgm:t>
    </dgm:pt>
    <dgm:pt modelId="{96E7E63D-3CFC-4D62-864B-A869D50CB6A9}" type="parTrans" cxnId="{C7EDEA14-6276-4110-B29D-1F82775143C9}">
      <dgm:prSet/>
      <dgm:spPr/>
      <dgm:t>
        <a:bodyPr/>
        <a:lstStyle/>
        <a:p>
          <a:endParaRPr lang="de-DE"/>
        </a:p>
      </dgm:t>
    </dgm:pt>
    <dgm:pt modelId="{F23BF384-00A4-4407-BAE8-F7CA5C56AF67}" type="sibTrans" cxnId="{C7EDEA14-6276-4110-B29D-1F82775143C9}">
      <dgm:prSet/>
      <dgm:spPr/>
      <dgm:t>
        <a:bodyPr/>
        <a:lstStyle/>
        <a:p>
          <a:endParaRPr lang="de-DE"/>
        </a:p>
      </dgm:t>
    </dgm:pt>
    <dgm:pt modelId="{84D0C495-7D35-48DE-AAEA-FE57B67247AF}" type="pres">
      <dgm:prSet presAssocID="{C5EE9746-7318-4A6E-91D3-118DC40348CD}" presName="Name0" presStyleCnt="0">
        <dgm:presLayoutVars>
          <dgm:dir/>
          <dgm:animLvl val="lvl"/>
          <dgm:resizeHandles val="exact"/>
        </dgm:presLayoutVars>
      </dgm:prSet>
      <dgm:spPr/>
    </dgm:pt>
    <dgm:pt modelId="{60E118D0-8209-4C69-A4FE-BC33DEF56E74}" type="pres">
      <dgm:prSet presAssocID="{1539DD0E-9F82-499F-A540-BC5E52A1008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8AF5789-613C-4C12-AE36-7B35CF6F21A3}" type="pres">
      <dgm:prSet presAssocID="{042D0BA6-BD70-4649-82B6-BAD0694017AA}" presName="parTxOnlySpace" presStyleCnt="0"/>
      <dgm:spPr/>
    </dgm:pt>
    <dgm:pt modelId="{5DF0E897-8F70-4245-B80F-04948D277A5B}" type="pres">
      <dgm:prSet presAssocID="{0DAFDEF1-0094-4A0B-A58B-0304A6F5364A}" presName="parTxOnly" presStyleLbl="node1" presStyleIdx="1" presStyleCnt="5" custScaleX="86043" custLinFactX="100000" custLinFactNeighborX="119419" custLinFactNeighborY="2253">
        <dgm:presLayoutVars>
          <dgm:chMax val="0"/>
          <dgm:chPref val="0"/>
          <dgm:bulletEnabled val="1"/>
        </dgm:presLayoutVars>
      </dgm:prSet>
      <dgm:spPr/>
    </dgm:pt>
    <dgm:pt modelId="{339803CF-10E2-43EC-9EB9-1D04F2D82250}" type="pres">
      <dgm:prSet presAssocID="{191C0229-D696-45AF-BE8A-75A8CBF1C8F5}" presName="parTxOnlySpace" presStyleCnt="0"/>
      <dgm:spPr/>
    </dgm:pt>
    <dgm:pt modelId="{2FF3E141-2172-4802-B06C-45020F5A364F}" type="pres">
      <dgm:prSet presAssocID="{2BE6DBF6-0E9A-4473-91E0-45D926DB112F}" presName="parTxOnly" presStyleLbl="node1" presStyleIdx="2" presStyleCnt="5" custScaleX="128012" custScaleY="101068" custLinFactX="-70131" custLinFactNeighborX="-100000" custLinFactNeighborY="1155">
        <dgm:presLayoutVars>
          <dgm:chMax val="0"/>
          <dgm:chPref val="0"/>
          <dgm:bulletEnabled val="1"/>
        </dgm:presLayoutVars>
      </dgm:prSet>
      <dgm:spPr/>
    </dgm:pt>
    <dgm:pt modelId="{E31F7AAF-026D-42A5-9CA3-3BDF63F14865}" type="pres">
      <dgm:prSet presAssocID="{D6674AD0-22B1-4FE1-A33D-4DCD52B8AA8A}" presName="parTxOnlySpace" presStyleCnt="0"/>
      <dgm:spPr/>
    </dgm:pt>
    <dgm:pt modelId="{680FA8C3-C638-4923-8883-46C0F0CCAC33}" type="pres">
      <dgm:prSet presAssocID="{0B646046-828B-4C01-8A3B-DA4DF60AF4D9}" presName="parTxOnly" presStyleLbl="node1" presStyleIdx="3" presStyleCnt="5" custScaleX="72073" custLinFactX="82598" custLinFactNeighborX="100000" custLinFactNeighborY="1905">
        <dgm:presLayoutVars>
          <dgm:chMax val="0"/>
          <dgm:chPref val="0"/>
          <dgm:bulletEnabled val="1"/>
        </dgm:presLayoutVars>
      </dgm:prSet>
      <dgm:spPr/>
    </dgm:pt>
    <dgm:pt modelId="{7CBF11EF-EE93-46D7-A328-ADD64EC94B7C}" type="pres">
      <dgm:prSet presAssocID="{A2ECF69F-8A3F-4D39-8EF6-3BFAFDF775A9}" presName="parTxOnlySpace" presStyleCnt="0"/>
      <dgm:spPr/>
    </dgm:pt>
    <dgm:pt modelId="{DB70F18C-7F42-4BF7-8449-D89F3131084D}" type="pres">
      <dgm:prSet presAssocID="{DF15824D-4149-46BF-80D8-48ECB27DC56D}" presName="parTxOnly" presStyleLbl="node1" presStyleIdx="4" presStyleCnt="5" custScaleX="114420" custScaleY="101068" custLinFactX="-60604" custLinFactNeighborX="-100000" custLinFactNeighborY="1872">
        <dgm:presLayoutVars>
          <dgm:chMax val="0"/>
          <dgm:chPref val="0"/>
          <dgm:bulletEnabled val="1"/>
        </dgm:presLayoutVars>
      </dgm:prSet>
      <dgm:spPr/>
    </dgm:pt>
  </dgm:ptLst>
  <dgm:cxnLst>
    <dgm:cxn modelId="{5A285F04-92EB-4EFF-9660-259228491C68}" srcId="{C5EE9746-7318-4A6E-91D3-118DC40348CD}" destId="{1539DD0E-9F82-499F-A540-BC5E52A10088}" srcOrd="0" destOrd="0" parTransId="{7C1FA154-9E54-43ED-B5FF-CAE015223A38}" sibTransId="{042D0BA6-BD70-4649-82B6-BAD0694017AA}"/>
    <dgm:cxn modelId="{C7EDEA14-6276-4110-B29D-1F82775143C9}" srcId="{C5EE9746-7318-4A6E-91D3-118DC40348CD}" destId="{DF15824D-4149-46BF-80D8-48ECB27DC56D}" srcOrd="4" destOrd="0" parTransId="{96E7E63D-3CFC-4D62-864B-A869D50CB6A9}" sibTransId="{F23BF384-00A4-4407-BAE8-F7CA5C56AF67}"/>
    <dgm:cxn modelId="{3C340B1A-5A19-49EB-9A2B-D0AD8CDAE8E4}" type="presOf" srcId="{0DAFDEF1-0094-4A0B-A58B-0304A6F5364A}" destId="{5DF0E897-8F70-4245-B80F-04948D277A5B}" srcOrd="0" destOrd="0" presId="urn:microsoft.com/office/officeart/2005/8/layout/chevron1"/>
    <dgm:cxn modelId="{F26CCF2F-3721-40C2-B3E4-1EAA373AEE9D}" type="presOf" srcId="{2BE6DBF6-0E9A-4473-91E0-45D926DB112F}" destId="{2FF3E141-2172-4802-B06C-45020F5A364F}" srcOrd="0" destOrd="0" presId="urn:microsoft.com/office/officeart/2005/8/layout/chevron1"/>
    <dgm:cxn modelId="{722B6234-C1D5-4FAB-A693-694AF26A27D6}" srcId="{C5EE9746-7318-4A6E-91D3-118DC40348CD}" destId="{2BE6DBF6-0E9A-4473-91E0-45D926DB112F}" srcOrd="2" destOrd="0" parTransId="{754CF096-373E-4FFB-ABB7-0E14D65B52D5}" sibTransId="{D6674AD0-22B1-4FE1-A33D-4DCD52B8AA8A}"/>
    <dgm:cxn modelId="{D3170938-1D55-4766-A8D4-24E998479817}" type="presOf" srcId="{C5EE9746-7318-4A6E-91D3-118DC40348CD}" destId="{84D0C495-7D35-48DE-AAEA-FE57B67247AF}" srcOrd="0" destOrd="0" presId="urn:microsoft.com/office/officeart/2005/8/layout/chevron1"/>
    <dgm:cxn modelId="{71C02177-1648-4F0B-BC22-A7A67E9F6486}" type="presOf" srcId="{DF15824D-4149-46BF-80D8-48ECB27DC56D}" destId="{DB70F18C-7F42-4BF7-8449-D89F3131084D}" srcOrd="0" destOrd="0" presId="urn:microsoft.com/office/officeart/2005/8/layout/chevron1"/>
    <dgm:cxn modelId="{66DCEF8F-A9E6-4F26-80C0-1137A763BB2F}" type="presOf" srcId="{0B646046-828B-4C01-8A3B-DA4DF60AF4D9}" destId="{680FA8C3-C638-4923-8883-46C0F0CCAC33}" srcOrd="0" destOrd="0" presId="urn:microsoft.com/office/officeart/2005/8/layout/chevron1"/>
    <dgm:cxn modelId="{C5D2F4A5-AF16-4EA8-BF9A-9058EF57D342}" type="presOf" srcId="{1539DD0E-9F82-499F-A540-BC5E52A10088}" destId="{60E118D0-8209-4C69-A4FE-BC33DEF56E74}" srcOrd="0" destOrd="0" presId="urn:microsoft.com/office/officeart/2005/8/layout/chevron1"/>
    <dgm:cxn modelId="{E62B6BD6-5196-459C-983F-AA7AE0E62E8F}" srcId="{C5EE9746-7318-4A6E-91D3-118DC40348CD}" destId="{0B646046-828B-4C01-8A3B-DA4DF60AF4D9}" srcOrd="3" destOrd="0" parTransId="{AC2835B0-01DB-41FE-B379-50E827319F19}" sibTransId="{A2ECF69F-8A3F-4D39-8EF6-3BFAFDF775A9}"/>
    <dgm:cxn modelId="{711EB2F4-274C-4176-8F9B-48A69B8B8FBA}" srcId="{C5EE9746-7318-4A6E-91D3-118DC40348CD}" destId="{0DAFDEF1-0094-4A0B-A58B-0304A6F5364A}" srcOrd="1" destOrd="0" parTransId="{B47C97F4-7C1F-44CD-AB3C-E3C6EB032D6B}" sibTransId="{191C0229-D696-45AF-BE8A-75A8CBF1C8F5}"/>
    <dgm:cxn modelId="{5417C819-F1F0-447E-8776-B0D95D77C711}" type="presParOf" srcId="{84D0C495-7D35-48DE-AAEA-FE57B67247AF}" destId="{60E118D0-8209-4C69-A4FE-BC33DEF56E74}" srcOrd="0" destOrd="0" presId="urn:microsoft.com/office/officeart/2005/8/layout/chevron1"/>
    <dgm:cxn modelId="{B9E0866B-D1A6-4419-8202-2F3D1EE0E729}" type="presParOf" srcId="{84D0C495-7D35-48DE-AAEA-FE57B67247AF}" destId="{48AF5789-613C-4C12-AE36-7B35CF6F21A3}" srcOrd="1" destOrd="0" presId="urn:microsoft.com/office/officeart/2005/8/layout/chevron1"/>
    <dgm:cxn modelId="{E744D2A5-4613-449C-B4E2-D1359E4B6D71}" type="presParOf" srcId="{84D0C495-7D35-48DE-AAEA-FE57B67247AF}" destId="{5DF0E897-8F70-4245-B80F-04948D277A5B}" srcOrd="2" destOrd="0" presId="urn:microsoft.com/office/officeart/2005/8/layout/chevron1"/>
    <dgm:cxn modelId="{1876CA8C-38A2-4E00-8180-575827CCBA02}" type="presParOf" srcId="{84D0C495-7D35-48DE-AAEA-FE57B67247AF}" destId="{339803CF-10E2-43EC-9EB9-1D04F2D82250}" srcOrd="3" destOrd="0" presId="urn:microsoft.com/office/officeart/2005/8/layout/chevron1"/>
    <dgm:cxn modelId="{1D10FC19-D308-47C7-A05E-A0D148CB5F8C}" type="presParOf" srcId="{84D0C495-7D35-48DE-AAEA-FE57B67247AF}" destId="{2FF3E141-2172-4802-B06C-45020F5A364F}" srcOrd="4" destOrd="0" presId="urn:microsoft.com/office/officeart/2005/8/layout/chevron1"/>
    <dgm:cxn modelId="{7240EED5-F1E4-4170-B62D-57947D6E32D1}" type="presParOf" srcId="{84D0C495-7D35-48DE-AAEA-FE57B67247AF}" destId="{E31F7AAF-026D-42A5-9CA3-3BDF63F14865}" srcOrd="5" destOrd="0" presId="urn:microsoft.com/office/officeart/2005/8/layout/chevron1"/>
    <dgm:cxn modelId="{F17AFF18-0A57-4EBB-B8AC-9402A93DF468}" type="presParOf" srcId="{84D0C495-7D35-48DE-AAEA-FE57B67247AF}" destId="{680FA8C3-C638-4923-8883-46C0F0CCAC33}" srcOrd="6" destOrd="0" presId="urn:microsoft.com/office/officeart/2005/8/layout/chevron1"/>
    <dgm:cxn modelId="{6EDE2E10-63A5-4768-8124-DFA55513B5F5}" type="presParOf" srcId="{84D0C495-7D35-48DE-AAEA-FE57B67247AF}" destId="{7CBF11EF-EE93-46D7-A328-ADD64EC94B7C}" srcOrd="7" destOrd="0" presId="urn:microsoft.com/office/officeart/2005/8/layout/chevron1"/>
    <dgm:cxn modelId="{EA0BEA17-7E0F-4FB6-BA78-1F70FBC84D70}" type="presParOf" srcId="{84D0C495-7D35-48DE-AAEA-FE57B67247AF}" destId="{DB70F18C-7F42-4BF7-8449-D89F3131084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18D0-8209-4C69-A4FE-BC33DEF56E74}">
      <dsp:nvSpPr>
        <dsp:cNvPr id="0" name=""/>
        <dsp:cNvSpPr/>
      </dsp:nvSpPr>
      <dsp:spPr>
        <a:xfrm>
          <a:off x="2487" y="1520098"/>
          <a:ext cx="2559505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Diagnose</a:t>
          </a:r>
        </a:p>
      </dsp:txBody>
      <dsp:txXfrm>
        <a:off x="514388" y="1520098"/>
        <a:ext cx="1535703" cy="1023802"/>
      </dsp:txXfrm>
    </dsp:sp>
    <dsp:sp modelId="{5DF0E897-8F70-4245-B80F-04948D277A5B}">
      <dsp:nvSpPr>
        <dsp:cNvPr id="0" name=""/>
        <dsp:cNvSpPr/>
      </dsp:nvSpPr>
      <dsp:spPr>
        <a:xfrm>
          <a:off x="5171201" y="1543165"/>
          <a:ext cx="2202275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Operation</a:t>
          </a:r>
        </a:p>
      </dsp:txBody>
      <dsp:txXfrm>
        <a:off x="5683102" y="1543165"/>
        <a:ext cx="1178473" cy="1023802"/>
      </dsp:txXfrm>
    </dsp:sp>
    <dsp:sp modelId="{2FF3E141-2172-4802-B06C-45020F5A364F}">
      <dsp:nvSpPr>
        <dsp:cNvPr id="0" name=""/>
        <dsp:cNvSpPr/>
      </dsp:nvSpPr>
      <dsp:spPr>
        <a:xfrm>
          <a:off x="2201410" y="1526456"/>
          <a:ext cx="3276474" cy="1034736"/>
        </a:xfrm>
        <a:prstGeom prst="chevron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chemeClr val="bg2"/>
              </a:solidFill>
            </a:rPr>
            <a:t>neoadjuvante Therapie</a:t>
          </a:r>
        </a:p>
      </dsp:txBody>
      <dsp:txXfrm>
        <a:off x="2718778" y="1526456"/>
        <a:ext cx="2241738" cy="1034736"/>
      </dsp:txXfrm>
    </dsp:sp>
    <dsp:sp modelId="{680FA8C3-C638-4923-8883-46C0F0CCAC33}">
      <dsp:nvSpPr>
        <dsp:cNvPr id="0" name=""/>
        <dsp:cNvSpPr/>
      </dsp:nvSpPr>
      <dsp:spPr>
        <a:xfrm>
          <a:off x="9642941" y="1539602"/>
          <a:ext cx="1844712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Nach-sorge</a:t>
          </a:r>
        </a:p>
      </dsp:txBody>
      <dsp:txXfrm>
        <a:off x="10154842" y="1539602"/>
        <a:ext cx="820910" cy="1023802"/>
      </dsp:txXfrm>
    </dsp:sp>
    <dsp:sp modelId="{DB70F18C-7F42-4BF7-8449-D89F3131084D}">
      <dsp:nvSpPr>
        <dsp:cNvPr id="0" name=""/>
        <dsp:cNvSpPr/>
      </dsp:nvSpPr>
      <dsp:spPr>
        <a:xfrm>
          <a:off x="7054539" y="1533797"/>
          <a:ext cx="2928586" cy="1034736"/>
        </a:xfrm>
        <a:prstGeom prst="chevron">
          <a:avLst/>
        </a:prstGeom>
        <a:noFill/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rgbClr val="1B1E23"/>
              </a:solidFill>
            </a:rPr>
            <a:t>Bestrahlung, </a:t>
          </a:r>
          <a:r>
            <a:rPr lang="de-DE" sz="1800" b="0" kern="1200" dirty="0" err="1">
              <a:solidFill>
                <a:srgbClr val="1B1E23"/>
              </a:solidFill>
            </a:rPr>
            <a:t>postneoadjuvante</a:t>
          </a:r>
          <a:r>
            <a:rPr lang="de-DE" sz="1800" b="0" kern="1200" dirty="0">
              <a:solidFill>
                <a:srgbClr val="1B1E23"/>
              </a:solidFill>
            </a:rPr>
            <a:t> Therapie</a:t>
          </a:r>
        </a:p>
      </dsp:txBody>
      <dsp:txXfrm>
        <a:off x="7571907" y="1533797"/>
        <a:ext cx="1893850" cy="1034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18D0-8209-4C69-A4FE-BC33DEF56E74}">
      <dsp:nvSpPr>
        <dsp:cNvPr id="0" name=""/>
        <dsp:cNvSpPr/>
      </dsp:nvSpPr>
      <dsp:spPr>
        <a:xfrm>
          <a:off x="2487" y="1520098"/>
          <a:ext cx="2559505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Diagnose</a:t>
          </a:r>
        </a:p>
      </dsp:txBody>
      <dsp:txXfrm>
        <a:off x="514388" y="1520098"/>
        <a:ext cx="1535703" cy="1023802"/>
      </dsp:txXfrm>
    </dsp:sp>
    <dsp:sp modelId="{5DF0E897-8F70-4245-B80F-04948D277A5B}">
      <dsp:nvSpPr>
        <dsp:cNvPr id="0" name=""/>
        <dsp:cNvSpPr/>
      </dsp:nvSpPr>
      <dsp:spPr>
        <a:xfrm>
          <a:off x="5171201" y="1543165"/>
          <a:ext cx="2202275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Operation</a:t>
          </a:r>
        </a:p>
      </dsp:txBody>
      <dsp:txXfrm>
        <a:off x="5683102" y="1543165"/>
        <a:ext cx="1178473" cy="1023802"/>
      </dsp:txXfrm>
    </dsp:sp>
    <dsp:sp modelId="{2FF3E141-2172-4802-B06C-45020F5A364F}">
      <dsp:nvSpPr>
        <dsp:cNvPr id="0" name=""/>
        <dsp:cNvSpPr/>
      </dsp:nvSpPr>
      <dsp:spPr>
        <a:xfrm>
          <a:off x="2201410" y="1526456"/>
          <a:ext cx="3276474" cy="1034736"/>
        </a:xfrm>
        <a:prstGeom prst="chevron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chemeClr val="bg2"/>
              </a:solidFill>
            </a:rPr>
            <a:t>neoadjuvante Therapie</a:t>
          </a:r>
        </a:p>
      </dsp:txBody>
      <dsp:txXfrm>
        <a:off x="2718778" y="1526456"/>
        <a:ext cx="2241738" cy="1034736"/>
      </dsp:txXfrm>
    </dsp:sp>
    <dsp:sp modelId="{680FA8C3-C638-4923-8883-46C0F0CCAC33}">
      <dsp:nvSpPr>
        <dsp:cNvPr id="0" name=""/>
        <dsp:cNvSpPr/>
      </dsp:nvSpPr>
      <dsp:spPr>
        <a:xfrm>
          <a:off x="9642941" y="1539602"/>
          <a:ext cx="1844712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Nach-sorge</a:t>
          </a:r>
        </a:p>
      </dsp:txBody>
      <dsp:txXfrm>
        <a:off x="10154842" y="1539602"/>
        <a:ext cx="820910" cy="1023802"/>
      </dsp:txXfrm>
    </dsp:sp>
    <dsp:sp modelId="{DB70F18C-7F42-4BF7-8449-D89F3131084D}">
      <dsp:nvSpPr>
        <dsp:cNvPr id="0" name=""/>
        <dsp:cNvSpPr/>
      </dsp:nvSpPr>
      <dsp:spPr>
        <a:xfrm>
          <a:off x="7054539" y="1533797"/>
          <a:ext cx="2928586" cy="1034736"/>
        </a:xfrm>
        <a:prstGeom prst="chevron">
          <a:avLst/>
        </a:prstGeom>
        <a:noFill/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rgbClr val="1B1E23"/>
              </a:solidFill>
            </a:rPr>
            <a:t>Bestrahlung, </a:t>
          </a:r>
          <a:r>
            <a:rPr lang="de-DE" sz="1800" b="0" kern="1200" dirty="0" err="1">
              <a:solidFill>
                <a:srgbClr val="1B1E23"/>
              </a:solidFill>
            </a:rPr>
            <a:t>postneoadjuvante</a:t>
          </a:r>
          <a:r>
            <a:rPr lang="de-DE" sz="1800" b="0" kern="1200" dirty="0">
              <a:solidFill>
                <a:srgbClr val="1B1E23"/>
              </a:solidFill>
            </a:rPr>
            <a:t> Therapie</a:t>
          </a:r>
        </a:p>
      </dsp:txBody>
      <dsp:txXfrm>
        <a:off x="7571907" y="1533797"/>
        <a:ext cx="1893850" cy="1034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18D0-8209-4C69-A4FE-BC33DEF56E74}">
      <dsp:nvSpPr>
        <dsp:cNvPr id="0" name=""/>
        <dsp:cNvSpPr/>
      </dsp:nvSpPr>
      <dsp:spPr>
        <a:xfrm>
          <a:off x="2487" y="1520098"/>
          <a:ext cx="2559505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Diagnose</a:t>
          </a:r>
        </a:p>
      </dsp:txBody>
      <dsp:txXfrm>
        <a:off x="514388" y="1520098"/>
        <a:ext cx="1535703" cy="1023802"/>
      </dsp:txXfrm>
    </dsp:sp>
    <dsp:sp modelId="{5DF0E897-8F70-4245-B80F-04948D277A5B}">
      <dsp:nvSpPr>
        <dsp:cNvPr id="0" name=""/>
        <dsp:cNvSpPr/>
      </dsp:nvSpPr>
      <dsp:spPr>
        <a:xfrm>
          <a:off x="5171201" y="1543165"/>
          <a:ext cx="2202275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Operation</a:t>
          </a:r>
        </a:p>
      </dsp:txBody>
      <dsp:txXfrm>
        <a:off x="5683102" y="1543165"/>
        <a:ext cx="1178473" cy="1023802"/>
      </dsp:txXfrm>
    </dsp:sp>
    <dsp:sp modelId="{2FF3E141-2172-4802-B06C-45020F5A364F}">
      <dsp:nvSpPr>
        <dsp:cNvPr id="0" name=""/>
        <dsp:cNvSpPr/>
      </dsp:nvSpPr>
      <dsp:spPr>
        <a:xfrm>
          <a:off x="2201410" y="1526456"/>
          <a:ext cx="3276474" cy="1034736"/>
        </a:xfrm>
        <a:prstGeom prst="chevron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chemeClr val="bg2"/>
              </a:solidFill>
            </a:rPr>
            <a:t>neoadjuvante Therapie</a:t>
          </a:r>
        </a:p>
      </dsp:txBody>
      <dsp:txXfrm>
        <a:off x="2718778" y="1526456"/>
        <a:ext cx="2241738" cy="1034736"/>
      </dsp:txXfrm>
    </dsp:sp>
    <dsp:sp modelId="{680FA8C3-C638-4923-8883-46C0F0CCAC33}">
      <dsp:nvSpPr>
        <dsp:cNvPr id="0" name=""/>
        <dsp:cNvSpPr/>
      </dsp:nvSpPr>
      <dsp:spPr>
        <a:xfrm>
          <a:off x="9642941" y="1539602"/>
          <a:ext cx="1844712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Nach-sorge</a:t>
          </a:r>
        </a:p>
      </dsp:txBody>
      <dsp:txXfrm>
        <a:off x="10154842" y="1539602"/>
        <a:ext cx="820910" cy="1023802"/>
      </dsp:txXfrm>
    </dsp:sp>
    <dsp:sp modelId="{DB70F18C-7F42-4BF7-8449-D89F3131084D}">
      <dsp:nvSpPr>
        <dsp:cNvPr id="0" name=""/>
        <dsp:cNvSpPr/>
      </dsp:nvSpPr>
      <dsp:spPr>
        <a:xfrm>
          <a:off x="7054539" y="1533797"/>
          <a:ext cx="2928586" cy="1034736"/>
        </a:xfrm>
        <a:prstGeom prst="chevron">
          <a:avLst/>
        </a:prstGeom>
        <a:noFill/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rgbClr val="1B1E23"/>
              </a:solidFill>
            </a:rPr>
            <a:t>Bestrahlung, </a:t>
          </a:r>
          <a:r>
            <a:rPr lang="de-DE" sz="1800" b="0" kern="1200" dirty="0" err="1">
              <a:solidFill>
                <a:srgbClr val="1B1E23"/>
              </a:solidFill>
            </a:rPr>
            <a:t>postneoadjuvante</a:t>
          </a:r>
          <a:r>
            <a:rPr lang="de-DE" sz="1800" b="0" kern="1200" dirty="0">
              <a:solidFill>
                <a:srgbClr val="1B1E23"/>
              </a:solidFill>
            </a:rPr>
            <a:t> Therapie</a:t>
          </a:r>
        </a:p>
      </dsp:txBody>
      <dsp:txXfrm>
        <a:off x="7571907" y="1533797"/>
        <a:ext cx="1893850" cy="1034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18D0-8209-4C69-A4FE-BC33DEF56E74}">
      <dsp:nvSpPr>
        <dsp:cNvPr id="0" name=""/>
        <dsp:cNvSpPr/>
      </dsp:nvSpPr>
      <dsp:spPr>
        <a:xfrm>
          <a:off x="2487" y="1520098"/>
          <a:ext cx="2559505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Diagnose</a:t>
          </a:r>
        </a:p>
      </dsp:txBody>
      <dsp:txXfrm>
        <a:off x="514388" y="1520098"/>
        <a:ext cx="1535703" cy="1023802"/>
      </dsp:txXfrm>
    </dsp:sp>
    <dsp:sp modelId="{5DF0E897-8F70-4245-B80F-04948D277A5B}">
      <dsp:nvSpPr>
        <dsp:cNvPr id="0" name=""/>
        <dsp:cNvSpPr/>
      </dsp:nvSpPr>
      <dsp:spPr>
        <a:xfrm>
          <a:off x="5171201" y="1543165"/>
          <a:ext cx="2202275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Operation</a:t>
          </a:r>
        </a:p>
      </dsp:txBody>
      <dsp:txXfrm>
        <a:off x="5683102" y="1543165"/>
        <a:ext cx="1178473" cy="1023802"/>
      </dsp:txXfrm>
    </dsp:sp>
    <dsp:sp modelId="{2FF3E141-2172-4802-B06C-45020F5A364F}">
      <dsp:nvSpPr>
        <dsp:cNvPr id="0" name=""/>
        <dsp:cNvSpPr/>
      </dsp:nvSpPr>
      <dsp:spPr>
        <a:xfrm>
          <a:off x="2201410" y="1526456"/>
          <a:ext cx="3276474" cy="1034736"/>
        </a:xfrm>
        <a:prstGeom prst="chevron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chemeClr val="bg2"/>
              </a:solidFill>
            </a:rPr>
            <a:t>neoadjuvante Therapie</a:t>
          </a:r>
        </a:p>
      </dsp:txBody>
      <dsp:txXfrm>
        <a:off x="2718778" y="1526456"/>
        <a:ext cx="2241738" cy="1034736"/>
      </dsp:txXfrm>
    </dsp:sp>
    <dsp:sp modelId="{680FA8C3-C638-4923-8883-46C0F0CCAC33}">
      <dsp:nvSpPr>
        <dsp:cNvPr id="0" name=""/>
        <dsp:cNvSpPr/>
      </dsp:nvSpPr>
      <dsp:spPr>
        <a:xfrm>
          <a:off x="9642941" y="1539602"/>
          <a:ext cx="1844712" cy="1023802"/>
        </a:xfrm>
        <a:prstGeom prst="chevron">
          <a:avLst/>
        </a:prstGeom>
        <a:solidFill>
          <a:schemeClr val="bg2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Nach-sorge</a:t>
          </a:r>
        </a:p>
      </dsp:txBody>
      <dsp:txXfrm>
        <a:off x="10154842" y="1539602"/>
        <a:ext cx="820910" cy="1023802"/>
      </dsp:txXfrm>
    </dsp:sp>
    <dsp:sp modelId="{DB70F18C-7F42-4BF7-8449-D89F3131084D}">
      <dsp:nvSpPr>
        <dsp:cNvPr id="0" name=""/>
        <dsp:cNvSpPr/>
      </dsp:nvSpPr>
      <dsp:spPr>
        <a:xfrm>
          <a:off x="7054539" y="1533797"/>
          <a:ext cx="2928586" cy="1034736"/>
        </a:xfrm>
        <a:prstGeom prst="chevron">
          <a:avLst/>
        </a:prstGeom>
        <a:noFill/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rgbClr val="1B1E23"/>
              </a:solidFill>
            </a:rPr>
            <a:t>Bestrahlung, </a:t>
          </a:r>
          <a:r>
            <a:rPr lang="de-DE" sz="1800" b="0" kern="1200" dirty="0" err="1">
              <a:solidFill>
                <a:srgbClr val="1B1E23"/>
              </a:solidFill>
            </a:rPr>
            <a:t>postneoadjuvante</a:t>
          </a:r>
          <a:r>
            <a:rPr lang="de-DE" sz="1800" b="0" kern="1200" dirty="0">
              <a:solidFill>
                <a:srgbClr val="1B1E23"/>
              </a:solidFill>
            </a:rPr>
            <a:t> Therapie</a:t>
          </a:r>
        </a:p>
      </dsp:txBody>
      <dsp:txXfrm>
        <a:off x="7571907" y="1533797"/>
        <a:ext cx="1893850" cy="103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F2888-8B3C-4B43-B742-7DB0A6E53AEA}" type="datetimeFigureOut">
              <a:rPr lang="de-DE" smtClean="0"/>
              <a:pPr/>
              <a:t>27.11.2024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2D0A2-7561-7045-AD01-880BF745384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36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0BB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9545B-5A61-0743-BC08-048CD9C00C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59970"/>
            <a:ext cx="5379720" cy="1795766"/>
          </a:xfrm>
        </p:spPr>
        <p:txBody>
          <a:bodyPr anchor="b"/>
          <a:lstStyle>
            <a:lvl1pPr algn="l">
              <a:defRPr sz="6000" b="1" i="0">
                <a:latin typeface="DIN" pitchFamily="2" charset="77"/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2B353C-BAA9-C643-8012-674B0591B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19019">
            <a:off x="4978160" y="1286271"/>
            <a:ext cx="4707703" cy="47077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85B1A3C-5B64-734C-9BBA-FDE46F6BB1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8500" y="517070"/>
            <a:ext cx="3327400" cy="6858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D77BBC84-04A6-7348-9AE7-097C083607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0471" y="3649937"/>
            <a:ext cx="2439770" cy="408180"/>
          </a:xfrm>
          <a:solidFill>
            <a:schemeClr val="tx2"/>
          </a:solidFill>
        </p:spPr>
        <p:txBody>
          <a:bodyPr wrap="none" lIns="0" tIns="72000" rIns="0" bIns="0" anchor="ctr" anchorCtr="1">
            <a:spAutoFit/>
          </a:bodyPr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B04C6EA-6132-B345-838C-90258AEA7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9583" y="4128242"/>
            <a:ext cx="2140009" cy="408180"/>
          </a:xfrm>
          <a:solidFill>
            <a:schemeClr val="tx2"/>
          </a:solidFill>
        </p:spPr>
        <p:txBody>
          <a:bodyPr wrap="none" lIns="0" tIns="72000" rIns="0" bIns="0" anchor="ctr" anchorCtr="1">
            <a:spAutoFit/>
          </a:bodyPr>
          <a:lstStyle>
            <a:lvl1pPr marL="0" indent="0" algn="r">
              <a:buNone/>
              <a:defRPr lang="de-DE" sz="2400" b="0" i="0" kern="1200" dirty="0" smtClean="0">
                <a:solidFill>
                  <a:schemeClr val="bg2"/>
                </a:solidFill>
                <a:latin typeface="DIN" pitchFamily="2" charset="77"/>
                <a:ea typeface="+mn-ea"/>
                <a:cs typeface="+mn-cs"/>
              </a:defRPr>
            </a:lvl1pPr>
          </a:lstStyle>
          <a:p>
            <a:r>
              <a:rPr lang="de-DE" dirty="0"/>
              <a:t>SUBHEADLINE </a:t>
            </a:r>
          </a:p>
        </p:txBody>
      </p:sp>
    </p:spTree>
    <p:extLst>
      <p:ext uri="{BB962C8B-B14F-4D97-AF65-F5344CB8AC3E}">
        <p14:creationId xmlns:p14="http://schemas.microsoft.com/office/powerpoint/2010/main" val="369920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 und Bild_weiß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E4823-D85A-4446-B520-1EF52ED4E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1753813"/>
            <a:ext cx="362204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E047795-7147-9345-AACD-FE27A509E2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7080" y="3497658"/>
            <a:ext cx="3622040" cy="2903142"/>
          </a:xfrm>
        </p:spPr>
        <p:txBody>
          <a:bodyPr/>
          <a:lstStyle>
            <a:lvl1pPr marL="222250" indent="-2127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DIN" pitchFamily="2" charset="77"/>
              </a:defRPr>
            </a:lvl1pPr>
          </a:lstStyle>
          <a:p>
            <a:r>
              <a:rPr lang="de-DE" dirty="0"/>
              <a:t>Aufzählungen
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0160" y="1753813"/>
            <a:ext cx="6263640" cy="383418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B2BFDD9-9528-6C43-A9E4-7D7038E9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90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Aufzählung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7080" y="1753813"/>
            <a:ext cx="6263640" cy="383418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6E4823-D85A-4446-B520-1EF52ED4E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1760" y="1744549"/>
            <a:ext cx="362204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E047795-7147-9345-AACD-FE27A509E2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31760" y="3455296"/>
            <a:ext cx="3622040" cy="2903142"/>
          </a:xfrm>
        </p:spPr>
        <p:txBody>
          <a:bodyPr/>
          <a:lstStyle>
            <a:lvl1pPr marL="222250" indent="-2127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DIN" pitchFamily="2" charset="77"/>
              </a:defRPr>
            </a:lvl1pPr>
          </a:lstStyle>
          <a:p>
            <a:r>
              <a:rPr lang="de-DE" dirty="0"/>
              <a:t>Aufzählungen
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5DD8E0-039C-9141-B25A-E355A119E2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27798">
            <a:off x="1187916" y="4698246"/>
            <a:ext cx="1738867" cy="1738867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7616DAF-AA5D-C34C-8078-EBB135D8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754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Fließ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E4823-D85A-4446-B520-1EF52ED4E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1753813"/>
            <a:ext cx="7716520" cy="77602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Headline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7080" y="2763520"/>
            <a:ext cx="5074920" cy="29464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10" name="Bildplatzhalter 16">
            <a:extLst>
              <a:ext uri="{FF2B5EF4-FFF2-40B4-BE49-F238E27FC236}">
                <a16:creationId xmlns:a16="http://schemas.microsoft.com/office/drawing/2014/main" id="{A02797AD-EE08-C144-8344-32686DEF47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8880" y="2763520"/>
            <a:ext cx="5074920" cy="29464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3214CD7-547D-3645-A4C5-1034C97DE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7080" y="5862320"/>
            <a:ext cx="10586720" cy="538480"/>
          </a:xfrm>
        </p:spPr>
        <p:txBody>
          <a:bodyPr/>
          <a:lstStyle>
            <a:lvl1pPr marL="952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DIN" pitchFamily="2" charset="77"/>
              </a:defRPr>
            </a:lvl1pPr>
          </a:lstStyle>
          <a:p>
            <a:r>
              <a:rPr lang="de-DE" dirty="0"/>
              <a:t>Fließtext
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C7720F4-DC52-4D42-9634-8D4CEE3F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11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Erkläru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E4823-D85A-4446-B520-1EF52ED4E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1753813"/>
            <a:ext cx="7716520" cy="77602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Headline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7080" y="2763520"/>
            <a:ext cx="5074920" cy="29464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10" name="Bildplatzhalter 16">
            <a:extLst>
              <a:ext uri="{FF2B5EF4-FFF2-40B4-BE49-F238E27FC236}">
                <a16:creationId xmlns:a16="http://schemas.microsoft.com/office/drawing/2014/main" id="{A02797AD-EE08-C144-8344-32686DEF47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8880" y="2763520"/>
            <a:ext cx="5074920" cy="29464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CBB1ABB4-5F6E-3045-9746-5D22A6F3F244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6898640" y="5862320"/>
            <a:ext cx="4455160" cy="408180"/>
          </a:xfrm>
          <a:solidFill>
            <a:schemeClr val="tx2"/>
          </a:solidFill>
        </p:spPr>
        <p:txBody>
          <a:bodyPr wrap="none" lIns="0" tIns="72000" rIns="0" bIns="0" anchor="ctr" anchorCtr="1">
            <a:spAutoFit/>
          </a:bodyPr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 ERKLÄRUNG 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7DF3AB50-78A8-D24D-A048-2C481175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94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040D-AD75-B543-8375-C0CA0555E416}" type="datetimeFigureOut">
              <a:rPr lang="de-DE" smtClean="0"/>
              <a:pPr/>
              <a:t>27.11.2024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607-8593-954F-ADDB-E472F5B10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33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weiß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E4823-D85A-4446-B520-1EF52ED4E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0720" y="1198879"/>
            <a:ext cx="432308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83FC85-5794-C84E-A5C1-D85D6DDB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E047795-7147-9345-AACD-FE27A509E2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30720" y="3738880"/>
            <a:ext cx="4323080" cy="2438082"/>
          </a:xfrm>
        </p:spPr>
        <p:txBody>
          <a:bodyPr/>
          <a:lstStyle>
            <a:lvl1pPr marL="0" indent="0">
              <a:buNone/>
              <a:defRPr b="0" i="0">
                <a:latin typeface="DIN" pitchFamily="2" charset="77"/>
              </a:defRPr>
            </a:lvl1pPr>
          </a:lstStyle>
          <a:p>
            <a:r>
              <a:rPr lang="de-DE" dirty="0"/>
              <a:t>Fließtext
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934845F4-F5B3-E348-9ABE-DCD0081B544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914030" y="2673721"/>
            <a:ext cx="2439770" cy="408180"/>
          </a:xfrm>
          <a:solidFill>
            <a:schemeClr val="tx2"/>
          </a:solidFill>
        </p:spPr>
        <p:txBody>
          <a:bodyPr wrap="none" lIns="0" tIns="72000" rIns="0" bIns="0" anchor="ctr" anchorCtr="1">
            <a:spAutoFit/>
          </a:bodyPr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198879"/>
            <a:ext cx="5420360" cy="497808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430D55EB-F22F-5F4D-B4E0-D001CD6CA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3791" y="3140781"/>
            <a:ext cx="2140009" cy="408180"/>
          </a:xfrm>
          <a:solidFill>
            <a:schemeClr val="tx2"/>
          </a:solidFill>
        </p:spPr>
        <p:txBody>
          <a:bodyPr wrap="none" lIns="0" tIns="72000" rIns="0" bIns="0" anchor="ctr" anchorCtr="1">
            <a:spAutoFit/>
          </a:bodyPr>
          <a:lstStyle>
            <a:lvl1pPr marL="0" indent="0" algn="r">
              <a:buNone/>
              <a:defRPr lang="de-DE" sz="2400" b="0" i="0" kern="1200" dirty="0" smtClean="0">
                <a:solidFill>
                  <a:schemeClr val="bg2"/>
                </a:solidFill>
                <a:latin typeface="DIN" pitchFamily="2" charset="77"/>
                <a:ea typeface="+mn-ea"/>
                <a:cs typeface="+mn-cs"/>
              </a:defRPr>
            </a:lvl1pPr>
          </a:lstStyle>
          <a:p>
            <a:r>
              <a:rPr lang="de-DE" dirty="0"/>
              <a:t>SUBHEADLINE </a:t>
            </a:r>
          </a:p>
        </p:txBody>
      </p:sp>
    </p:spTree>
    <p:extLst>
      <p:ext uri="{BB962C8B-B14F-4D97-AF65-F5344CB8AC3E}">
        <p14:creationId xmlns:p14="http://schemas.microsoft.com/office/powerpoint/2010/main" val="307037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>
            <a:extLst>
              <a:ext uri="{FF2B5EF4-FFF2-40B4-BE49-F238E27FC236}">
                <a16:creationId xmlns:a16="http://schemas.microsoft.com/office/drawing/2014/main" id="{934845F4-F5B3-E348-9ABE-DCD0081B544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214216" y="1249679"/>
            <a:ext cx="4966103" cy="408180"/>
          </a:xfrm>
          <a:solidFill>
            <a:schemeClr val="tx2"/>
          </a:solidFill>
        </p:spPr>
        <p:txBody>
          <a:bodyPr wrap="none" lIns="0" tIns="72000" rIns="0" bIns="0" anchor="ctr" anchorCtr="1">
            <a:spAutoFit/>
          </a:bodyPr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DER TITEL DES VIDEOS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81200" y="1930399"/>
            <a:ext cx="8199119" cy="422624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/>
              <a:t>Video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61DB848D-55AE-0C4D-888C-C062ECB3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01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_weiß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E4823-D85A-4446-B520-1EF52ED4E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1753813"/>
            <a:ext cx="362204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E047795-7147-9345-AACD-FE27A509E2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7080" y="3497658"/>
            <a:ext cx="3622040" cy="2903142"/>
          </a:xfrm>
        </p:spPr>
        <p:txBody>
          <a:bodyPr/>
          <a:lstStyle>
            <a:lvl1pPr marL="222250" indent="-2127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DIN" pitchFamily="2" charset="77"/>
              </a:defRPr>
            </a:lvl1pPr>
          </a:lstStyle>
          <a:p>
            <a:r>
              <a:rPr lang="de-DE" dirty="0"/>
              <a:t>Aufzählungen
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0160" y="-14853"/>
            <a:ext cx="7101840" cy="68478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79C92078-B1A4-FD42-8E84-5CB7A0AD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36220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60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_r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E4823-D85A-4446-B520-1EF52ED4E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1753813"/>
            <a:ext cx="3622040" cy="1325563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E047795-7147-9345-AACD-FE27A509E2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7080" y="3497658"/>
            <a:ext cx="3622040" cy="2903142"/>
          </a:xfrm>
        </p:spPr>
        <p:txBody>
          <a:bodyPr/>
          <a:lstStyle>
            <a:lvl1pPr marL="222250" indent="-212725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solidFill>
                  <a:schemeClr val="bg2"/>
                </a:solidFill>
                <a:latin typeface="DIN" pitchFamily="2" charset="77"/>
              </a:defRPr>
            </a:lvl1pPr>
          </a:lstStyle>
          <a:p>
            <a:r>
              <a:rPr lang="de-DE" dirty="0"/>
              <a:t>Aufzählungen
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0160" y="-14853"/>
            <a:ext cx="7101840" cy="68478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7F49523-401D-F346-B55B-694AD25B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36220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>
                <a:solidFill>
                  <a:schemeClr val="bg2"/>
                </a:solidFill>
              </a:rPr>
              <a:t>Titel der Folie </a:t>
            </a:r>
            <a:r>
              <a:rPr lang="de-DE" b="1" dirty="0">
                <a:solidFill>
                  <a:schemeClr val="tx1"/>
                </a:solidFill>
              </a:rPr>
              <a:t>|</a:t>
            </a:r>
            <a:r>
              <a:rPr lang="de-DE" dirty="0">
                <a:solidFill>
                  <a:schemeClr val="tx1"/>
                </a:solidFill>
              </a:rPr>
              <a:t> </a:t>
            </a:r>
            <a:fld id="{1497040D-AD75-B543-8375-C0CA0555E416}" type="datetimeFigureOut">
              <a:rPr lang="de-DE" smtClean="0">
                <a:solidFill>
                  <a:schemeClr val="bg2"/>
                </a:solidFill>
              </a:rPr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</a:rPr>
              <a:t>|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97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türk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CDD8195-5CB0-724F-B014-7B1F99C75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10184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6E4823-D85A-4446-B520-1EF52ED4E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7000" y="1682693"/>
            <a:ext cx="362204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E047795-7147-9345-AACD-FE27A509E2D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54256" y="3423920"/>
            <a:ext cx="3622040" cy="2903142"/>
          </a:xfrm>
        </p:spPr>
        <p:txBody>
          <a:bodyPr/>
          <a:lstStyle>
            <a:lvl1pPr marL="222250" indent="-2127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DIN" pitchFamily="2" charset="77"/>
              </a:defRPr>
            </a:lvl1pPr>
          </a:lstStyle>
          <a:p>
            <a:r>
              <a:rPr lang="de-DE" dirty="0"/>
              <a:t>Fließtext
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79C86F-0EB4-7349-B30D-9E40398BA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47155" cy="360101"/>
          </a:xfrm>
          <a:prstGeom prst="rect">
            <a:avLst/>
          </a:prstGeom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4DA1F434-5358-EC4C-A70F-A62F49AE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3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Aufzählungen_weiß_Pl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4A86078-D5E3-D749-9396-3A9AF701E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1753813"/>
            <a:ext cx="362204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2FA871E-AEF0-2E46-8D10-28F2A37070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7080" y="3497658"/>
            <a:ext cx="3622040" cy="2903142"/>
          </a:xfrm>
        </p:spPr>
        <p:txBody>
          <a:bodyPr/>
          <a:lstStyle>
            <a:lvl1pPr marL="952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b="0" i="0">
                <a:latin typeface="DIN" pitchFamily="2" charset="77"/>
              </a:defRPr>
            </a:lvl1pPr>
          </a:lstStyle>
          <a:p>
            <a:r>
              <a:rPr lang="de-DE" dirty="0"/>
              <a:t>Fließtext
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4C29436-61C2-AD4D-9095-B255C2F0B10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95240" y="3497658"/>
            <a:ext cx="3622040" cy="2903142"/>
          </a:xfrm>
        </p:spPr>
        <p:txBody>
          <a:bodyPr/>
          <a:lstStyle>
            <a:lvl1pPr marL="222250" indent="-212725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DIN" pitchFamily="2" charset="77"/>
              </a:defRPr>
            </a:lvl1pPr>
          </a:lstStyle>
          <a:p>
            <a:r>
              <a:rPr lang="de-DE" dirty="0"/>
              <a:t>Aufzählungen
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972080-BF8E-6C48-896E-874F5CBD2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50694">
            <a:off x="8416926" y="1471930"/>
            <a:ext cx="2424430" cy="2424430"/>
          </a:xfrm>
          <a:prstGeom prst="rect">
            <a:avLst/>
          </a:prstGeom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696C8065-35DF-0E49-B052-ADC51F8D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0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Aufzählungen_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4A86078-D5E3-D749-9396-3A9AF701E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1753813"/>
            <a:ext cx="362204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2FA871E-AEF0-2E46-8D10-28F2A37070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7080" y="3497658"/>
            <a:ext cx="3622040" cy="2903142"/>
          </a:xfrm>
        </p:spPr>
        <p:txBody>
          <a:bodyPr/>
          <a:lstStyle>
            <a:lvl1pPr marL="952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b="0" i="0">
                <a:solidFill>
                  <a:schemeClr val="bg2"/>
                </a:solidFill>
                <a:latin typeface="DIN" pitchFamily="2" charset="77"/>
              </a:defRPr>
            </a:lvl1pPr>
          </a:lstStyle>
          <a:p>
            <a:r>
              <a:rPr lang="de-DE" dirty="0"/>
              <a:t>Fließtext
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4C29436-61C2-AD4D-9095-B255C2F0B10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95240" y="3497658"/>
            <a:ext cx="3622040" cy="2903142"/>
          </a:xfrm>
        </p:spPr>
        <p:txBody>
          <a:bodyPr/>
          <a:lstStyle>
            <a:lvl1pPr marL="952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b="0" i="0">
                <a:solidFill>
                  <a:schemeClr val="bg2"/>
                </a:solidFill>
                <a:latin typeface="DIN" pitchFamily="2" charset="77"/>
              </a:defRPr>
            </a:lvl1pPr>
          </a:lstStyle>
          <a:p>
            <a:r>
              <a:rPr lang="de-DE" dirty="0"/>
              <a:t>Fließtext
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22E0B7D-DDD5-1E47-979A-D8B5E9D3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2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Aufzählungen_weiß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2D6EAA1-AADE-904F-94C0-81E77E964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9141" y="354965"/>
            <a:ext cx="1724659" cy="3554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4A86078-D5E3-D749-9396-3A9AF701E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080" y="1753813"/>
            <a:ext cx="362204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</a:t>
            </a:r>
            <a:br>
              <a:rPr lang="de-DE" dirty="0"/>
            </a:br>
            <a:r>
              <a:rPr lang="de-DE" dirty="0"/>
              <a:t>eine Headline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2FA871E-AEF0-2E46-8D10-28F2A37070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7080" y="3497658"/>
            <a:ext cx="3622040" cy="2903142"/>
          </a:xfrm>
        </p:spPr>
        <p:txBody>
          <a:bodyPr/>
          <a:lstStyle>
            <a:lvl1pPr marL="952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DIN" pitchFamily="2" charset="77"/>
              </a:defRPr>
            </a:lvl1pPr>
          </a:lstStyle>
          <a:p>
            <a:r>
              <a:rPr lang="de-DE" dirty="0"/>
              <a:t>Fließtext
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4C29436-61C2-AD4D-9095-B255C2F0B10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95240" y="3497658"/>
            <a:ext cx="3622040" cy="2903142"/>
          </a:xfrm>
        </p:spPr>
        <p:txBody>
          <a:bodyPr/>
          <a:lstStyle>
            <a:lvl1pPr marL="952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DIN" pitchFamily="2" charset="77"/>
              </a:defRPr>
            </a:lvl1pPr>
          </a:lstStyle>
          <a:p>
            <a:r>
              <a:rPr lang="de-DE" dirty="0"/>
              <a:t>Fließtext
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64127F1E-AD7E-4B41-BC1B-D872C50E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080" y="334686"/>
            <a:ext cx="6263640" cy="405683"/>
          </a:xfrm>
        </p:spPr>
        <p:txBody>
          <a:bodyPr wrap="square" tIns="36000" bIns="0" numCol="1">
            <a:spAutoFit/>
          </a:bodyPr>
          <a:lstStyle>
            <a:lvl1pPr>
              <a:defRPr b="0" i="0">
                <a:solidFill>
                  <a:schemeClr val="bg1"/>
                </a:solidFill>
                <a:latin typeface="DIN" pitchFamily="2" charset="77"/>
              </a:defRPr>
            </a:lvl1pPr>
          </a:lstStyle>
          <a:p>
            <a:pPr algn="l"/>
            <a:r>
              <a:rPr lang="de-DE" dirty="0"/>
              <a:t>Titel der Folie </a:t>
            </a:r>
            <a:r>
              <a:rPr lang="de-DE" b="1" dirty="0">
                <a:solidFill>
                  <a:srgbClr val="C00000"/>
                </a:solidFill>
              </a:rPr>
              <a:t>|</a:t>
            </a:r>
            <a:r>
              <a:rPr lang="de-DE" dirty="0">
                <a:solidFill>
                  <a:srgbClr val="C00000"/>
                </a:solidFill>
              </a:rPr>
              <a:t> </a:t>
            </a:r>
            <a:fld id="{1497040D-AD75-B543-8375-C0CA0555E416}" type="datetimeFigureOut">
              <a:rPr lang="de-DE" smtClean="0"/>
              <a:pPr algn="l"/>
              <a:t>27.11.2024</a:t>
            </a:fld>
            <a:r>
              <a:rPr lang="de-DE" b="1" dirty="0">
                <a:solidFill>
                  <a:srgbClr val="C00000"/>
                </a:solidFill>
              </a:rPr>
              <a:t> |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Titel der Präsentation</a:t>
            </a:r>
          </a:p>
          <a:p>
            <a:pPr algn="l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79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8FDA87-F3D5-194F-A3D2-14DEB5BB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D9C929-B616-9A40-8D66-742A5CEB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6DA496-6CE6-854F-B9BA-524F0A130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040D-AD75-B543-8375-C0CA0555E416}" type="datetimeFigureOut">
              <a:rPr lang="de-DE" smtClean="0"/>
              <a:pPr/>
              <a:t>27.11.2024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FA0FE-47B2-644E-A8A4-CCC4FA0C9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51DABD-6A41-774D-A6B1-0C0A89C0B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0607-8593-954F-ADDB-E472F5B10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36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D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1B6F80DE-1E6D-9CFF-8DE7-38461673CEF7}"/>
              </a:ext>
            </a:extLst>
          </p:cNvPr>
          <p:cNvSpPr/>
          <p:nvPr/>
        </p:nvSpPr>
        <p:spPr>
          <a:xfrm>
            <a:off x="4296792" y="1014952"/>
            <a:ext cx="6223247" cy="5584054"/>
          </a:xfrm>
          <a:prstGeom prst="ellipse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EB9D2D-FAC3-4549-BDD3-AD2AA56A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169" y="1633234"/>
            <a:ext cx="7161981" cy="1795766"/>
          </a:xfrm>
        </p:spPr>
        <p:txBody>
          <a:bodyPr>
            <a:normAutofit fontScale="90000"/>
          </a:bodyPr>
          <a:lstStyle/>
          <a:p>
            <a:r>
              <a:rPr lang="de-DE" dirty="0"/>
              <a:t>Die Operation </a:t>
            </a:r>
            <a:br>
              <a:rPr lang="de-DE" dirty="0"/>
            </a:br>
            <a:r>
              <a:rPr lang="de-DE" dirty="0"/>
              <a:t>des Mammakarzinoms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F4E3D6-3BEB-D74B-8A84-5EA67BC33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169" y="5826480"/>
            <a:ext cx="3494856" cy="405102"/>
          </a:xfrm>
          <a:solidFill>
            <a:srgbClr val="E72F45"/>
          </a:solidFill>
        </p:spPr>
        <p:txBody>
          <a:bodyPr/>
          <a:lstStyle/>
          <a:p>
            <a:r>
              <a:rPr lang="de-DE" b="1"/>
              <a:t>November 2024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392CA4-D455-C348-9656-D9BEBF722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70" y="5421378"/>
            <a:ext cx="3494855" cy="405102"/>
          </a:xfrm>
          <a:solidFill>
            <a:srgbClr val="E72F45"/>
          </a:solidFill>
        </p:spPr>
        <p:txBody>
          <a:bodyPr/>
          <a:lstStyle/>
          <a:p>
            <a:r>
              <a:rPr lang="de-DE" b="1" dirty="0"/>
              <a:t>Dr. med. Roland Rein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11028BD-87FF-541F-3FA6-9CDF63FF2BE6}"/>
              </a:ext>
            </a:extLst>
          </p:cNvPr>
          <p:cNvSpPr/>
          <p:nvPr/>
        </p:nvSpPr>
        <p:spPr>
          <a:xfrm>
            <a:off x="9985247" y="1296140"/>
            <a:ext cx="1711081" cy="144706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5AD78D-B385-05DE-9FFE-2A50E7BE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858" y="1441897"/>
            <a:ext cx="1463869" cy="10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5939718-0938-DDBA-B42F-CA513C3EC3A2}"/>
              </a:ext>
            </a:extLst>
          </p:cNvPr>
          <p:cNvSpPr txBox="1"/>
          <p:nvPr/>
        </p:nvSpPr>
        <p:spPr>
          <a:xfrm>
            <a:off x="2000250" y="1030151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brusterhaltende Operation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3300952-ECF8-12C4-ADBD-56111BDA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18" y="2078735"/>
            <a:ext cx="365150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6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436D5-CD76-1EC9-3D2E-C81BCABB3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0920A30-10A3-C031-80C1-D564484EC7C7}"/>
              </a:ext>
            </a:extLst>
          </p:cNvPr>
          <p:cNvSpPr txBox="1"/>
          <p:nvPr/>
        </p:nvSpPr>
        <p:spPr>
          <a:xfrm>
            <a:off x="2000250" y="1030151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brusterhaltende Operation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EF1B141-A2A7-77C9-6AA8-914BE5CA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18" y="2078735"/>
            <a:ext cx="3651504" cy="3383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BEB1161-F0AB-5D35-6847-711C17CAD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18" y="2716856"/>
            <a:ext cx="3380907" cy="33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FFB43-EED0-FDE9-D8EE-36EFACF87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261D6D1-8F51-D76A-E33E-0A00C29E20FC}"/>
              </a:ext>
            </a:extLst>
          </p:cNvPr>
          <p:cNvSpPr txBox="1"/>
          <p:nvPr/>
        </p:nvSpPr>
        <p:spPr>
          <a:xfrm>
            <a:off x="2000250" y="1030151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brusterhaltende Operation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9CD8CB-BDEE-3D20-6F4B-466AB9DC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18" y="2078735"/>
            <a:ext cx="3651504" cy="3383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F615770-0EBB-5D85-CE1B-74B9BD2A1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18" y="2716856"/>
            <a:ext cx="3380907" cy="33696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17BC0ED-4575-8754-AF6B-75993BB9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459" y="2078734"/>
            <a:ext cx="4028152" cy="40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5939718-0938-DDBA-B42F-CA513C3EC3A2}"/>
              </a:ext>
            </a:extLst>
          </p:cNvPr>
          <p:cNvSpPr txBox="1"/>
          <p:nvPr/>
        </p:nvSpPr>
        <p:spPr>
          <a:xfrm>
            <a:off x="2000250" y="1030151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brusterhaltende Operation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2BBEAA-BF09-3D31-674A-CBE7C8C1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18" y="2078735"/>
            <a:ext cx="4142907" cy="40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5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DFB26-8B9C-1855-A5A7-C57028015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93FDE63-741B-A60B-2E9D-B6614ACC5995}"/>
              </a:ext>
            </a:extLst>
          </p:cNvPr>
          <p:cNvSpPr txBox="1"/>
          <p:nvPr/>
        </p:nvSpPr>
        <p:spPr>
          <a:xfrm>
            <a:off x="2000250" y="1030151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brusterhaltende Operation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D583E5-DF24-B659-0FAC-220B5D79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18" y="2078735"/>
            <a:ext cx="4142907" cy="40077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E641D8-DD89-326B-FA96-EFFF5837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651" y="2078735"/>
            <a:ext cx="4185254" cy="40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45C6F-D922-8FC8-95B4-6DBEF4C7D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12F695F-C1F4-2220-1F9E-20718B75098F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FD71FB40-BC54-3A86-843B-0537DDBE1B49}"/>
              </a:ext>
            </a:extLst>
          </p:cNvPr>
          <p:cNvSpPr/>
          <p:nvPr/>
        </p:nvSpPr>
        <p:spPr>
          <a:xfrm>
            <a:off x="619124" y="1504948"/>
            <a:ext cx="2114551" cy="1047751"/>
          </a:xfrm>
          <a:prstGeom prst="wedgeRectCallout">
            <a:avLst/>
          </a:prstGeom>
          <a:solidFill>
            <a:srgbClr val="D2F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Einführung der brusterhaltenden Operation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835F02-E3A9-8A51-21C4-042F492D31B2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0EBCF8-5193-774C-BD5A-953FA85107BD}"/>
              </a:ext>
            </a:extLst>
          </p:cNvPr>
          <p:cNvSpPr txBox="1"/>
          <p:nvPr/>
        </p:nvSpPr>
        <p:spPr>
          <a:xfrm>
            <a:off x="714375" y="2826692"/>
            <a:ext cx="105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dirty="0">
                <a:solidFill>
                  <a:schemeClr val="bg1"/>
                </a:solidFill>
              </a:rPr>
              <a:t>1981 </a:t>
            </a:r>
            <a:r>
              <a:rPr lang="de-DE" sz="2400" dirty="0">
                <a:solidFill>
                  <a:srgbClr val="E72F45"/>
                </a:solidFill>
              </a:rPr>
              <a:t>           </a:t>
            </a:r>
            <a:r>
              <a:rPr lang="de-DE" sz="2400" b="1" dirty="0">
                <a:solidFill>
                  <a:srgbClr val="E72F45"/>
                </a:solidFill>
              </a:rPr>
              <a:t>ca. 2000</a:t>
            </a:r>
            <a:endParaRPr lang="de-DE" sz="2400" dirty="0">
              <a:solidFill>
                <a:srgbClr val="E72F45"/>
              </a:solidFill>
            </a:endParaRP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DE093E03-F6A6-EB4C-7F9F-68C5863C75E9}"/>
              </a:ext>
            </a:extLst>
          </p:cNvPr>
          <p:cNvSpPr/>
          <p:nvPr/>
        </p:nvSpPr>
        <p:spPr>
          <a:xfrm rot="10800000">
            <a:off x="942975" y="3587916"/>
            <a:ext cx="2676524" cy="1119919"/>
          </a:xfrm>
          <a:prstGeom prst="wedgeRectCallout">
            <a:avLst/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2130C69-8131-31A5-FF29-6318BEA42A1F}"/>
              </a:ext>
            </a:extLst>
          </p:cNvPr>
          <p:cNvSpPr txBox="1"/>
          <p:nvPr/>
        </p:nvSpPr>
        <p:spPr>
          <a:xfrm>
            <a:off x="1028698" y="3643304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DE" sz="2000" b="1" dirty="0"/>
              <a:t>Erfindung“ der Wächterlymphknoten-Methode</a:t>
            </a:r>
          </a:p>
        </p:txBody>
      </p:sp>
    </p:spTree>
    <p:extLst>
      <p:ext uri="{BB962C8B-B14F-4D97-AF65-F5344CB8AC3E}">
        <p14:creationId xmlns:p14="http://schemas.microsoft.com/office/powerpoint/2010/main" val="235455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2B9303F-2182-B4C7-3061-3D89AD0D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97" y="2070900"/>
            <a:ext cx="5096206" cy="383215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B1CA911-FC4C-BEF9-3BE9-8A1B96721C3A}"/>
              </a:ext>
            </a:extLst>
          </p:cNvPr>
          <p:cNvSpPr txBox="1"/>
          <p:nvPr/>
        </p:nvSpPr>
        <p:spPr>
          <a:xfrm>
            <a:off x="823608" y="868226"/>
            <a:ext cx="1054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Lymphödem des Armes </a:t>
            </a:r>
          </a:p>
          <a:p>
            <a:pPr algn="ctr"/>
            <a:r>
              <a:rPr lang="de-DE" sz="3200" b="1" dirty="0"/>
              <a:t>nach klassischer, radikaler Lymphknotenentfernung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6D08CB-2434-B92E-AF7E-3B569FD17911}"/>
              </a:ext>
            </a:extLst>
          </p:cNvPr>
          <p:cNvSpPr txBox="1"/>
          <p:nvPr/>
        </p:nvSpPr>
        <p:spPr>
          <a:xfrm>
            <a:off x="5613150" y="5903055"/>
            <a:ext cx="366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K. </a:t>
            </a:r>
            <a:r>
              <a:rPr lang="de-DE" sz="1200" b="1" i="1" dirty="0" err="1"/>
              <a:t>Wihlfahrt</a:t>
            </a:r>
            <a:r>
              <a:rPr lang="de-DE" sz="1200" b="1" i="1" dirty="0"/>
              <a:t>, S. Hartmann, S. Fröhlich, T. Kühn,</a:t>
            </a:r>
          </a:p>
          <a:p>
            <a:r>
              <a:rPr lang="de-DE" sz="1200" b="1" i="1" dirty="0"/>
              <a:t>Gynäkologie 2023,56:310–315</a:t>
            </a:r>
          </a:p>
        </p:txBody>
      </p:sp>
    </p:spTree>
    <p:extLst>
      <p:ext uri="{BB962C8B-B14F-4D97-AF65-F5344CB8AC3E}">
        <p14:creationId xmlns:p14="http://schemas.microsoft.com/office/powerpoint/2010/main" val="631693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74AE6C7-2B2B-B219-9D4F-E00AC2023670}"/>
              </a:ext>
            </a:extLst>
          </p:cNvPr>
          <p:cNvSpPr txBox="1"/>
          <p:nvPr/>
        </p:nvSpPr>
        <p:spPr>
          <a:xfrm>
            <a:off x="823608" y="868226"/>
            <a:ext cx="1054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Wächterlymphknoten-Methode</a:t>
            </a:r>
          </a:p>
        </p:txBody>
      </p:sp>
      <p:pic>
        <p:nvPicPr>
          <p:cNvPr id="6" name="Picture 2" descr="C:\Users\nb\Pictures\sln_injekt.jpg">
            <a:extLst>
              <a:ext uri="{FF2B5EF4-FFF2-40B4-BE49-F238E27FC236}">
                <a16:creationId xmlns:a16="http://schemas.microsoft.com/office/drawing/2014/main" id="{F2DA6C70-D70A-4405-1C47-0D60B39E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955" y="1453001"/>
            <a:ext cx="4030115" cy="40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0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4BDAD-9A21-F96B-B6AB-1920E7FB1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97F474F-F8E6-A835-1A01-48B16BCB0358}"/>
              </a:ext>
            </a:extLst>
          </p:cNvPr>
          <p:cNvSpPr txBox="1"/>
          <p:nvPr/>
        </p:nvSpPr>
        <p:spPr>
          <a:xfrm>
            <a:off x="823608" y="868226"/>
            <a:ext cx="1054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Wächterlymphknoten-Methode</a:t>
            </a:r>
          </a:p>
        </p:txBody>
      </p:sp>
      <p:pic>
        <p:nvPicPr>
          <p:cNvPr id="6" name="Picture 2" descr="C:\Users\nb\Pictures\sln_injekt.jpg">
            <a:extLst>
              <a:ext uri="{FF2B5EF4-FFF2-40B4-BE49-F238E27FC236}">
                <a16:creationId xmlns:a16="http://schemas.microsoft.com/office/drawing/2014/main" id="{DCA3AFF9-76D8-BFB3-EF3A-F6245D65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955" y="1453001"/>
            <a:ext cx="4030115" cy="40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43D89C-A3B5-1149-076A-C21AEF7F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66" y="1576176"/>
            <a:ext cx="4030115" cy="40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7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ABA2D-C3C2-F200-9D99-E71509CA8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7A83310-D6CD-FC53-37F8-D436E1DE23DE}"/>
              </a:ext>
            </a:extLst>
          </p:cNvPr>
          <p:cNvSpPr txBox="1"/>
          <p:nvPr/>
        </p:nvSpPr>
        <p:spPr>
          <a:xfrm>
            <a:off x="823608" y="868226"/>
            <a:ext cx="1054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Wächterlymphknoten-Methode</a:t>
            </a:r>
          </a:p>
        </p:txBody>
      </p:sp>
      <p:pic>
        <p:nvPicPr>
          <p:cNvPr id="6" name="Picture 2" descr="C:\Users\nb\Pictures\sln_injekt.jpg">
            <a:extLst>
              <a:ext uri="{FF2B5EF4-FFF2-40B4-BE49-F238E27FC236}">
                <a16:creationId xmlns:a16="http://schemas.microsoft.com/office/drawing/2014/main" id="{478F1C68-DCC9-2499-6CC0-61C39381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955" y="1453001"/>
            <a:ext cx="4030115" cy="40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F09BEC7-8BA7-D2EC-BAA1-5D48FC72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66" y="1576176"/>
            <a:ext cx="4030115" cy="40094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C07C355-FE4D-F798-E2B7-CC92B4F82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676" y="1955315"/>
            <a:ext cx="4055255" cy="40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46D66-FF03-9EDC-450E-5710686B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FD14229-4539-2A37-7E75-CBFE914202BF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EFE313-4238-494B-C99D-A93286906EBC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50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7805C-5195-83C3-296F-4AAB286E0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7795A92-1BC5-0437-CE5B-6BDAC86E0294}"/>
              </a:ext>
            </a:extLst>
          </p:cNvPr>
          <p:cNvSpPr txBox="1"/>
          <p:nvPr/>
        </p:nvSpPr>
        <p:spPr>
          <a:xfrm>
            <a:off x="823608" y="868226"/>
            <a:ext cx="1054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Wächterlymphknoten-Methode</a:t>
            </a:r>
          </a:p>
        </p:txBody>
      </p:sp>
      <p:pic>
        <p:nvPicPr>
          <p:cNvPr id="6" name="Picture 2" descr="C:\Users\nb\Pictures\sln_injekt.jpg">
            <a:extLst>
              <a:ext uri="{FF2B5EF4-FFF2-40B4-BE49-F238E27FC236}">
                <a16:creationId xmlns:a16="http://schemas.microsoft.com/office/drawing/2014/main" id="{493475D2-6D0C-7038-BA0F-0E4A428E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955" y="1453001"/>
            <a:ext cx="4030115" cy="40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DD2208-117B-82DF-E168-7062EA4E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66" y="1576176"/>
            <a:ext cx="4030115" cy="40094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5872F6-CE2F-7FAE-1B9B-1409452FE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676" y="1955315"/>
            <a:ext cx="4055255" cy="4034459"/>
          </a:xfrm>
          <a:prstGeom prst="rect">
            <a:avLst/>
          </a:prstGeom>
        </p:spPr>
      </p:pic>
      <p:pic>
        <p:nvPicPr>
          <p:cNvPr id="2" name="Picture 9" descr="C:\Users\nb\Documents\Roland\761_2013_2448_Fig2_HTML.gif">
            <a:extLst>
              <a:ext uri="{FF2B5EF4-FFF2-40B4-BE49-F238E27FC236}">
                <a16:creationId xmlns:a16="http://schemas.microsoft.com/office/drawing/2014/main" id="{FD25C4B6-D6CD-99F0-CE4C-E73D77F6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0825" y="3214577"/>
            <a:ext cx="5294036" cy="27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E8D3A05-5511-20CE-072D-01997D932F7E}"/>
              </a:ext>
            </a:extLst>
          </p:cNvPr>
          <p:cNvSpPr txBox="1"/>
          <p:nvPr/>
        </p:nvSpPr>
        <p:spPr>
          <a:xfrm>
            <a:off x="8815975" y="5995434"/>
            <a:ext cx="314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/>
              <a:t>K. </a:t>
            </a:r>
            <a:r>
              <a:rPr lang="de-DE" sz="1200" b="1" i="1" dirty="0" err="1"/>
              <a:t>Wihlfahrt</a:t>
            </a:r>
            <a:r>
              <a:rPr lang="de-DE" sz="1200" b="1" i="1" dirty="0"/>
              <a:t>, S. Hartmann, S. Fröhlich, T. Kühn,</a:t>
            </a:r>
          </a:p>
          <a:p>
            <a:r>
              <a:rPr lang="de-DE" sz="1200" b="1" i="1" dirty="0"/>
              <a:t>Gynäkologie 2023,56:310–315</a:t>
            </a:r>
          </a:p>
        </p:txBody>
      </p:sp>
    </p:spTree>
    <p:extLst>
      <p:ext uri="{BB962C8B-B14F-4D97-AF65-F5344CB8AC3E}">
        <p14:creationId xmlns:p14="http://schemas.microsoft.com/office/powerpoint/2010/main" val="378546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AE8C0-1224-DEA3-9E3E-20EF72294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16F82AD-61C0-0920-8272-CB7F788ECE43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2366761A-0DF8-82E6-43BD-93505D615760}"/>
              </a:ext>
            </a:extLst>
          </p:cNvPr>
          <p:cNvSpPr/>
          <p:nvPr/>
        </p:nvSpPr>
        <p:spPr>
          <a:xfrm>
            <a:off x="619124" y="1504948"/>
            <a:ext cx="2114551" cy="1047751"/>
          </a:xfrm>
          <a:prstGeom prst="wedgeRectCallout">
            <a:avLst/>
          </a:prstGeom>
          <a:solidFill>
            <a:srgbClr val="D2F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Einführung der brusterhaltenden Operation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05CF82-64CE-6664-246E-F3C2E3485F7B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A82863-BFB8-ECF2-7A1D-1EEA45A612CF}"/>
              </a:ext>
            </a:extLst>
          </p:cNvPr>
          <p:cNvSpPr txBox="1"/>
          <p:nvPr/>
        </p:nvSpPr>
        <p:spPr>
          <a:xfrm>
            <a:off x="714375" y="2826692"/>
            <a:ext cx="105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dirty="0">
                <a:solidFill>
                  <a:schemeClr val="bg1"/>
                </a:solidFill>
              </a:rPr>
              <a:t>1981 </a:t>
            </a:r>
            <a:r>
              <a:rPr lang="de-DE" sz="2400" dirty="0">
                <a:solidFill>
                  <a:srgbClr val="E72F45"/>
                </a:solidFill>
              </a:rPr>
              <a:t>           ca. 2000           </a:t>
            </a:r>
            <a:r>
              <a:rPr lang="de-DE" sz="2400" b="1" dirty="0">
                <a:solidFill>
                  <a:srgbClr val="E72F45"/>
                </a:solidFill>
              </a:rPr>
              <a:t>2011</a:t>
            </a:r>
            <a:r>
              <a:rPr lang="de-DE" sz="2400" dirty="0">
                <a:solidFill>
                  <a:srgbClr val="E72F45"/>
                </a:solidFill>
              </a:rPr>
              <a:t>               </a:t>
            </a:r>
            <a:r>
              <a:rPr lang="de-DE" sz="2400" dirty="0">
                <a:solidFill>
                  <a:schemeClr val="bg1"/>
                </a:solidFill>
              </a:rPr>
              <a:t>       </a:t>
            </a:r>
            <a:r>
              <a:rPr lang="de-DE" sz="2400" dirty="0">
                <a:solidFill>
                  <a:srgbClr val="E72F45"/>
                </a:solidFill>
              </a:rPr>
              <a:t>                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7699A332-CE0F-407B-BC84-B62913D1A873}"/>
              </a:ext>
            </a:extLst>
          </p:cNvPr>
          <p:cNvSpPr/>
          <p:nvPr/>
        </p:nvSpPr>
        <p:spPr>
          <a:xfrm rot="10800000">
            <a:off x="942975" y="3587916"/>
            <a:ext cx="2676524" cy="1119919"/>
          </a:xfrm>
          <a:prstGeom prst="wedgeRectCallout">
            <a:avLst/>
          </a:prstGeom>
          <a:solidFill>
            <a:srgbClr val="F8CAD3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156FA2F-1ECE-7A22-7632-8DA87E6DC8E1}"/>
              </a:ext>
            </a:extLst>
          </p:cNvPr>
          <p:cNvSpPr txBox="1"/>
          <p:nvPr/>
        </p:nvSpPr>
        <p:spPr>
          <a:xfrm>
            <a:off x="1028698" y="3643304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DE" sz="2000" b="1" dirty="0"/>
              <a:t>Erfindung“ der Wächterlymphknoten-Methode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C83831DF-7722-17AC-F7E3-4B0C1A780EBD}"/>
              </a:ext>
            </a:extLst>
          </p:cNvPr>
          <p:cNvSpPr/>
          <p:nvPr/>
        </p:nvSpPr>
        <p:spPr>
          <a:xfrm rot="10800000" flipH="1">
            <a:off x="3829048" y="3581399"/>
            <a:ext cx="2505077" cy="1936584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9D8E13-4940-D909-0D12-F95808EC54F9}"/>
              </a:ext>
            </a:extLst>
          </p:cNvPr>
          <p:cNvSpPr txBox="1"/>
          <p:nvPr/>
        </p:nvSpPr>
        <p:spPr>
          <a:xfrm>
            <a:off x="3838574" y="3700926"/>
            <a:ext cx="2590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Verzicht auf die Ausräumung der Achsellymphknoten bei Befall von 1-2 Wächterlymphknoten</a:t>
            </a:r>
          </a:p>
        </p:txBody>
      </p:sp>
    </p:spTree>
    <p:extLst>
      <p:ext uri="{BB962C8B-B14F-4D97-AF65-F5344CB8AC3E}">
        <p14:creationId xmlns:p14="http://schemas.microsoft.com/office/powerpoint/2010/main" val="1782750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6DCB2-48F2-993A-A62E-09A77D2FA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8E7DB1AF-6BE8-50CD-FF0D-6896C76DBB88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1E3B793-8DA5-EC6A-513B-67EC86448EBF}"/>
              </a:ext>
            </a:extLst>
          </p:cNvPr>
          <p:cNvSpPr/>
          <p:nvPr/>
        </p:nvSpPr>
        <p:spPr>
          <a:xfrm>
            <a:off x="1874552" y="4657725"/>
            <a:ext cx="8060023" cy="176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87E899-5FDE-8568-ADD0-5ADA2751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35" y="1558427"/>
            <a:ext cx="7407729" cy="2118223"/>
          </a:xfrm>
          <a:prstGeom prst="rect">
            <a:avLst/>
          </a:prstGeom>
        </p:spPr>
      </p:pic>
      <p:pic>
        <p:nvPicPr>
          <p:cNvPr id="5" name="Picture 5" descr="C:\Users\nb\Pictures\ACOSOG Z0011 b.png">
            <a:extLst>
              <a:ext uri="{FF2B5EF4-FFF2-40B4-BE49-F238E27FC236}">
                <a16:creationId xmlns:a16="http://schemas.microsoft.com/office/drawing/2014/main" id="{0E8BA848-10C7-9E74-5A0F-B0CDA7EA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2135" y="1109855"/>
            <a:ext cx="2646683" cy="26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50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98303-DE1D-35F7-CCAC-B0175CCA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70D184C-84D3-0F9B-0F01-CCB27153157A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FA51144-D35B-CD31-3BB8-16C43E0D8265}"/>
              </a:ext>
            </a:extLst>
          </p:cNvPr>
          <p:cNvSpPr/>
          <p:nvPr/>
        </p:nvSpPr>
        <p:spPr>
          <a:xfrm>
            <a:off x="1890318" y="4657725"/>
            <a:ext cx="8060023" cy="176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5" descr="C:\Users\nb\Pictures\ACOSOG Z0011 b.png">
            <a:extLst>
              <a:ext uri="{FF2B5EF4-FFF2-40B4-BE49-F238E27FC236}">
                <a16:creationId xmlns:a16="http://schemas.microsoft.com/office/drawing/2014/main" id="{B737CC03-853E-B18B-4B74-FA7A6841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135" y="1109855"/>
            <a:ext cx="2646683" cy="265449"/>
          </a:xfrm>
          <a:prstGeom prst="rect">
            <a:avLst/>
          </a:prstGeom>
          <a:noFill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A61ABB3-FE0A-FE29-89E8-AE2F18CB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18" y="3524587"/>
            <a:ext cx="9314164" cy="23839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04A3B6-819E-35B0-A44F-F94607A2B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284" y="1741787"/>
            <a:ext cx="5426558" cy="16665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1C404F3-07AD-F4E9-C6CE-21E6451307DB}"/>
              </a:ext>
            </a:extLst>
          </p:cNvPr>
          <p:cNvSpPr txBox="1"/>
          <p:nvPr/>
        </p:nvSpPr>
        <p:spPr>
          <a:xfrm>
            <a:off x="3358055" y="1846673"/>
            <a:ext cx="5013436" cy="1477328"/>
          </a:xfrm>
          <a:prstGeom prst="rect">
            <a:avLst/>
          </a:prstGeom>
          <a:solidFill>
            <a:srgbClr val="F7F4E9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891 Patientinnen,</a:t>
            </a:r>
          </a:p>
          <a:p>
            <a:r>
              <a:rPr lang="de-DE" b="1" dirty="0"/>
              <a:t>Tumoren bis 5cm Größe,</a:t>
            </a:r>
          </a:p>
          <a:p>
            <a:r>
              <a:rPr lang="de-DE" b="1" dirty="0"/>
              <a:t>Brusterhaltende Operation,</a:t>
            </a:r>
          </a:p>
          <a:p>
            <a:r>
              <a:rPr lang="de-DE" b="1" dirty="0"/>
              <a:t>1 oder 2 befallene Wächterlymphknoten,</a:t>
            </a:r>
          </a:p>
          <a:p>
            <a:r>
              <a:rPr lang="de-DE" b="1" dirty="0"/>
              <a:t>(Leitliniengerechte Nachbehandlung)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96310A3-9F9A-DC22-57AB-0D3468E48445}"/>
              </a:ext>
            </a:extLst>
          </p:cNvPr>
          <p:cNvSpPr/>
          <p:nvPr/>
        </p:nvSpPr>
        <p:spPr>
          <a:xfrm>
            <a:off x="4776952" y="3806334"/>
            <a:ext cx="2585545" cy="422804"/>
          </a:xfrm>
          <a:prstGeom prst="ellipse">
            <a:avLst/>
          </a:prstGeom>
          <a:solidFill>
            <a:srgbClr val="F7F4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198DE-78CD-45A2-FF19-CC9893ED6232}"/>
              </a:ext>
            </a:extLst>
          </p:cNvPr>
          <p:cNvSpPr txBox="1"/>
          <p:nvPr/>
        </p:nvSpPr>
        <p:spPr>
          <a:xfrm>
            <a:off x="5115463" y="3836906"/>
            <a:ext cx="1961072" cy="369332"/>
          </a:xfrm>
          <a:prstGeom prst="rect">
            <a:avLst/>
          </a:prstGeom>
          <a:solidFill>
            <a:srgbClr val="F7F4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Zufallsverteilung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AC9605-13DA-42EA-F491-54227B466A2D}"/>
              </a:ext>
            </a:extLst>
          </p:cNvPr>
          <p:cNvSpPr txBox="1"/>
          <p:nvPr/>
        </p:nvSpPr>
        <p:spPr>
          <a:xfrm>
            <a:off x="1992350" y="4752469"/>
            <a:ext cx="3714771" cy="1046440"/>
          </a:xfrm>
          <a:prstGeom prst="rect">
            <a:avLst/>
          </a:prstGeom>
          <a:solidFill>
            <a:srgbClr val="F7F4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445 Patientinnen:</a:t>
            </a:r>
          </a:p>
          <a:p>
            <a:pPr algn="ctr"/>
            <a:r>
              <a:rPr lang="de-DE" b="1" dirty="0"/>
              <a:t>klassische axilläre Lymphknotenentfernung </a:t>
            </a:r>
          </a:p>
          <a:p>
            <a:endParaRPr lang="de-DE" sz="8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4CAE41-EEB6-DF40-CB6E-5D214A0EE426}"/>
              </a:ext>
            </a:extLst>
          </p:cNvPr>
          <p:cNvSpPr txBox="1"/>
          <p:nvPr/>
        </p:nvSpPr>
        <p:spPr>
          <a:xfrm>
            <a:off x="6484879" y="4748078"/>
            <a:ext cx="3714771" cy="1046440"/>
          </a:xfrm>
          <a:prstGeom prst="rect">
            <a:avLst/>
          </a:prstGeom>
          <a:solidFill>
            <a:srgbClr val="F7F4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446 Patientinnen:</a:t>
            </a:r>
          </a:p>
          <a:p>
            <a:pPr algn="ctr"/>
            <a:r>
              <a:rPr lang="de-DE" b="1" dirty="0"/>
              <a:t>Verzicht auf die klassische axilläre Lymphknotenentfernung </a:t>
            </a:r>
          </a:p>
          <a:p>
            <a:endParaRPr lang="de-DE" sz="800" b="1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31CDE59-3605-E4F4-6726-772E0CA692E3}"/>
              </a:ext>
            </a:extLst>
          </p:cNvPr>
          <p:cNvSpPr/>
          <p:nvPr/>
        </p:nvSpPr>
        <p:spPr>
          <a:xfrm>
            <a:off x="5115463" y="1647825"/>
            <a:ext cx="1590137" cy="16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7D69105-96F3-0286-6AC9-96395FF1B4BC}"/>
              </a:ext>
            </a:extLst>
          </p:cNvPr>
          <p:cNvSpPr/>
          <p:nvPr/>
        </p:nvSpPr>
        <p:spPr>
          <a:xfrm>
            <a:off x="5267863" y="3371850"/>
            <a:ext cx="1590137" cy="16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FD4B079-89A1-879D-8854-A6CEA40C874B}"/>
              </a:ext>
            </a:extLst>
          </p:cNvPr>
          <p:cNvSpPr/>
          <p:nvPr/>
        </p:nvSpPr>
        <p:spPr>
          <a:xfrm>
            <a:off x="7681911" y="5838819"/>
            <a:ext cx="1590137" cy="16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12B2B71-A543-100C-5033-C914CB4C6E5D}"/>
              </a:ext>
            </a:extLst>
          </p:cNvPr>
          <p:cNvSpPr/>
          <p:nvPr/>
        </p:nvSpPr>
        <p:spPr>
          <a:xfrm>
            <a:off x="3054666" y="5837712"/>
            <a:ext cx="1590137" cy="160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C46F94F-962B-5C92-CCD7-C368BBEE7477}"/>
              </a:ext>
            </a:extLst>
          </p:cNvPr>
          <p:cNvCxnSpPr>
            <a:cxnSpLocks/>
          </p:cNvCxnSpPr>
          <p:nvPr/>
        </p:nvCxnSpPr>
        <p:spPr>
          <a:xfrm>
            <a:off x="6048375" y="3324001"/>
            <a:ext cx="0" cy="395511"/>
          </a:xfrm>
          <a:prstGeom prst="line">
            <a:avLst/>
          </a:prstGeom>
          <a:ln w="19050">
            <a:solidFill>
              <a:srgbClr val="B2B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86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1C580-A7F4-7091-2D2B-F9CCB13F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5A9587E-4975-8A8A-BFFD-9976D09F67ED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5" descr="C:\Users\nb\Pictures\ACOSOG Z0011 b.png">
            <a:extLst>
              <a:ext uri="{FF2B5EF4-FFF2-40B4-BE49-F238E27FC236}">
                <a16:creationId xmlns:a16="http://schemas.microsoft.com/office/drawing/2014/main" id="{B425E5D4-6448-2B0A-BAA5-CCB3DF85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135" y="1109855"/>
            <a:ext cx="2646683" cy="265449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8D4BD20-F4E6-511A-32A5-9893CE238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5" y="2142501"/>
            <a:ext cx="4796150" cy="34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4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1384-EB38-6E43-11B8-8BC9AD70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7529BF97-CB01-D0ED-7FF9-2D3C1A261052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5" descr="C:\Users\nb\Pictures\ACOSOG Z0011 b.png">
            <a:extLst>
              <a:ext uri="{FF2B5EF4-FFF2-40B4-BE49-F238E27FC236}">
                <a16:creationId xmlns:a16="http://schemas.microsoft.com/office/drawing/2014/main" id="{B44C7C79-1D54-704F-DC33-C4CAD8D3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135" y="1109855"/>
            <a:ext cx="2646683" cy="265449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A73FD4-31A0-FE45-196C-E77E00C8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5" y="2142501"/>
            <a:ext cx="4796150" cy="34625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2F813DA-F4D2-27C0-C8A8-A85EB8519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306" y="2138308"/>
            <a:ext cx="4421570" cy="346252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CBE3D08-8C15-2830-A27B-77E6B3F18FB0}"/>
              </a:ext>
            </a:extLst>
          </p:cNvPr>
          <p:cNvSpPr/>
          <p:nvPr/>
        </p:nvSpPr>
        <p:spPr>
          <a:xfrm>
            <a:off x="3486150" y="4352925"/>
            <a:ext cx="809625" cy="1647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791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45008-C3C6-C9D1-D16A-D47DEEC67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BC32FBA-67D9-9BAA-EE00-A52ADFE83355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BB1191EA-1951-82A2-E1E5-69062C0B2162}"/>
              </a:ext>
            </a:extLst>
          </p:cNvPr>
          <p:cNvSpPr/>
          <p:nvPr/>
        </p:nvSpPr>
        <p:spPr>
          <a:xfrm>
            <a:off x="619124" y="1504948"/>
            <a:ext cx="2114551" cy="1047751"/>
          </a:xfrm>
          <a:prstGeom prst="wedgeRectCallout">
            <a:avLst/>
          </a:prstGeom>
          <a:solidFill>
            <a:srgbClr val="D2F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Einführung der brusterhaltenden Operation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DA459B-B164-AB9C-EFFA-D294F3799E56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039D226-54F5-D172-E0C0-34B69B304196}"/>
              </a:ext>
            </a:extLst>
          </p:cNvPr>
          <p:cNvSpPr txBox="1"/>
          <p:nvPr/>
        </p:nvSpPr>
        <p:spPr>
          <a:xfrm>
            <a:off x="714375" y="2826692"/>
            <a:ext cx="105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dirty="0">
                <a:solidFill>
                  <a:schemeClr val="bg1"/>
                </a:solidFill>
              </a:rPr>
              <a:t>1981 </a:t>
            </a:r>
            <a:r>
              <a:rPr lang="de-DE" sz="2400" dirty="0">
                <a:solidFill>
                  <a:srgbClr val="E72F45"/>
                </a:solidFill>
              </a:rPr>
              <a:t>           ca. 2000           </a:t>
            </a:r>
            <a:r>
              <a:rPr lang="de-DE" sz="2400" b="1" dirty="0">
                <a:solidFill>
                  <a:srgbClr val="E72F45"/>
                </a:solidFill>
              </a:rPr>
              <a:t>2011</a:t>
            </a:r>
            <a:r>
              <a:rPr lang="de-DE" sz="2400" dirty="0">
                <a:solidFill>
                  <a:srgbClr val="E72F45"/>
                </a:solidFill>
              </a:rPr>
              <a:t>               </a:t>
            </a:r>
            <a:r>
              <a:rPr lang="de-DE" sz="2400" dirty="0">
                <a:solidFill>
                  <a:schemeClr val="bg1"/>
                </a:solidFill>
              </a:rPr>
              <a:t>       </a:t>
            </a:r>
            <a:r>
              <a:rPr lang="de-DE" sz="2400" dirty="0">
                <a:solidFill>
                  <a:srgbClr val="E72F45"/>
                </a:solidFill>
              </a:rPr>
              <a:t>                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C4085BC0-341D-E541-5560-541A907E5B86}"/>
              </a:ext>
            </a:extLst>
          </p:cNvPr>
          <p:cNvSpPr/>
          <p:nvPr/>
        </p:nvSpPr>
        <p:spPr>
          <a:xfrm rot="10800000">
            <a:off x="942975" y="3587916"/>
            <a:ext cx="2676524" cy="1119919"/>
          </a:xfrm>
          <a:prstGeom prst="wedgeRectCallout">
            <a:avLst/>
          </a:prstGeom>
          <a:solidFill>
            <a:srgbClr val="F8CAD3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C2F0CF-D87C-7BB5-D0EB-07DF8C0A838F}"/>
              </a:ext>
            </a:extLst>
          </p:cNvPr>
          <p:cNvSpPr txBox="1"/>
          <p:nvPr/>
        </p:nvSpPr>
        <p:spPr>
          <a:xfrm>
            <a:off x="1028698" y="3643304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DE" sz="2000" b="1" dirty="0"/>
              <a:t>Erfindung“ der Wächterlymphknoten-Methode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FFFE59E5-9F00-7690-8CF5-3FA4F3183D9D}"/>
              </a:ext>
            </a:extLst>
          </p:cNvPr>
          <p:cNvSpPr/>
          <p:nvPr/>
        </p:nvSpPr>
        <p:spPr>
          <a:xfrm rot="10800000" flipH="1">
            <a:off x="3829048" y="3581399"/>
            <a:ext cx="2505077" cy="1936584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3CCC243-D4A2-E795-45C9-EAD7F8E737F8}"/>
              </a:ext>
            </a:extLst>
          </p:cNvPr>
          <p:cNvSpPr txBox="1"/>
          <p:nvPr/>
        </p:nvSpPr>
        <p:spPr>
          <a:xfrm>
            <a:off x="3838574" y="3700926"/>
            <a:ext cx="2590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Verzicht auf die Ausräumung der Achsellymphknoten bei Befall von 1-2 Wächterlymphknoten</a:t>
            </a:r>
          </a:p>
        </p:txBody>
      </p:sp>
    </p:spTree>
    <p:extLst>
      <p:ext uri="{BB962C8B-B14F-4D97-AF65-F5344CB8AC3E}">
        <p14:creationId xmlns:p14="http://schemas.microsoft.com/office/powerpoint/2010/main" val="4032449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29BA-98F9-A83F-698B-DEF21934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1AC2571A-D921-EB10-0DCD-330C24F5B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utoShape 2" descr="Pop Stars | Pop Music Dimensions &amp; Drawings | Dimensions.com">
            <a:extLst>
              <a:ext uri="{FF2B5EF4-FFF2-40B4-BE49-F238E27FC236}">
                <a16:creationId xmlns:a16="http://schemas.microsoft.com/office/drawing/2014/main" id="{E25D3F57-D581-BD67-486E-9E4DEC1C44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19DD43-9023-DD41-1C9E-25E8EDAAF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3" y="-749998"/>
            <a:ext cx="2831812" cy="7712773"/>
          </a:xfrm>
          <a:prstGeom prst="rect">
            <a:avLst/>
          </a:prstGeom>
        </p:spPr>
      </p:pic>
      <p:sp>
        <p:nvSpPr>
          <p:cNvPr id="14" name="Explosion: 14 Zacken 13">
            <a:extLst>
              <a:ext uri="{FF2B5EF4-FFF2-40B4-BE49-F238E27FC236}">
                <a16:creationId xmlns:a16="http://schemas.microsoft.com/office/drawing/2014/main" id="{D507B77A-0324-4245-EFB5-F507EC7BBA1D}"/>
              </a:ext>
            </a:extLst>
          </p:cNvPr>
          <p:cNvSpPr/>
          <p:nvPr/>
        </p:nvSpPr>
        <p:spPr>
          <a:xfrm rot="20123413">
            <a:off x="2600696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1541806-9D70-4080-9C53-3B24C69813FB}"/>
              </a:ext>
            </a:extLst>
          </p:cNvPr>
          <p:cNvSpPr/>
          <p:nvPr/>
        </p:nvSpPr>
        <p:spPr>
          <a:xfrm>
            <a:off x="2863041" y="252921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5C62B7D6-4C4B-2000-8FFD-6E31E87D5FB0}"/>
              </a:ext>
            </a:extLst>
          </p:cNvPr>
          <p:cNvSpPr/>
          <p:nvPr/>
        </p:nvSpPr>
        <p:spPr>
          <a:xfrm rot="16989494">
            <a:off x="2668447" y="2784794"/>
            <a:ext cx="333375" cy="113156"/>
          </a:xfrm>
          <a:prstGeom prst="rightArrow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3101B8-6248-8F3A-6C1C-C64C47FB1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4" y="-749998"/>
            <a:ext cx="2831812" cy="771277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BA846EE-7F10-EE3A-DAF4-7F21E2E2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68" y="-827017"/>
            <a:ext cx="2831812" cy="77127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0F1D4BC-AE8B-E22C-FEBD-4C4DA64892B6}"/>
              </a:ext>
            </a:extLst>
          </p:cNvPr>
          <p:cNvSpPr/>
          <p:nvPr/>
        </p:nvSpPr>
        <p:spPr>
          <a:xfrm>
            <a:off x="1828799" y="-104775"/>
            <a:ext cx="9818267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AB1A79C-56C6-7CB2-4347-5ACB9A1221ED}"/>
              </a:ext>
            </a:extLst>
          </p:cNvPr>
          <p:cNvSpPr/>
          <p:nvPr/>
        </p:nvSpPr>
        <p:spPr>
          <a:xfrm>
            <a:off x="400050" y="6372225"/>
            <a:ext cx="12325350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B2D153E-EE6F-29D4-F46C-48F5D366FEDF}"/>
              </a:ext>
            </a:extLst>
          </p:cNvPr>
          <p:cNvSpPr/>
          <p:nvPr/>
        </p:nvSpPr>
        <p:spPr>
          <a:xfrm>
            <a:off x="6663516" y="254826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gebogen 15">
            <a:extLst>
              <a:ext uri="{FF2B5EF4-FFF2-40B4-BE49-F238E27FC236}">
                <a16:creationId xmlns:a16="http://schemas.microsoft.com/office/drawing/2014/main" id="{D5859DD8-8D87-A8DF-9B65-28F72120C419}"/>
              </a:ext>
            </a:extLst>
          </p:cNvPr>
          <p:cNvSpPr/>
          <p:nvPr/>
        </p:nvSpPr>
        <p:spPr>
          <a:xfrm rot="5400000">
            <a:off x="7468723" y="2446802"/>
            <a:ext cx="5133975" cy="1611972"/>
          </a:xfrm>
          <a:prstGeom prst="circularArrow">
            <a:avLst>
              <a:gd name="adj1" fmla="val 6813"/>
              <a:gd name="adj2" fmla="val 414041"/>
              <a:gd name="adj3" fmla="val 21367187"/>
              <a:gd name="adj4" fmla="val 13937938"/>
              <a:gd name="adj5" fmla="val 10634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F5C7A38-EEEC-D212-8E1F-3FE316423116}"/>
              </a:ext>
            </a:extLst>
          </p:cNvPr>
          <p:cNvSpPr/>
          <p:nvPr/>
        </p:nvSpPr>
        <p:spPr>
          <a:xfrm>
            <a:off x="10587816" y="2557785"/>
            <a:ext cx="94039" cy="126172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56B3FE-88B8-FC10-F0E0-85097E64236B}"/>
              </a:ext>
            </a:extLst>
          </p:cNvPr>
          <p:cNvSpPr txBox="1"/>
          <p:nvPr/>
        </p:nvSpPr>
        <p:spPr>
          <a:xfrm>
            <a:off x="8696324" y="5464322"/>
            <a:ext cx="11252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Knochen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F37695-742B-F891-46FB-5410E63D932C}"/>
              </a:ext>
            </a:extLst>
          </p:cNvPr>
          <p:cNvSpPr txBox="1"/>
          <p:nvPr/>
        </p:nvSpPr>
        <p:spPr>
          <a:xfrm>
            <a:off x="9416772" y="3491986"/>
            <a:ext cx="8096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Leber</a:t>
            </a:r>
          </a:p>
        </p:txBody>
      </p:sp>
      <p:sp>
        <p:nvSpPr>
          <p:cNvPr id="21" name="Pfeil: gebogen 20">
            <a:extLst>
              <a:ext uri="{FF2B5EF4-FFF2-40B4-BE49-F238E27FC236}">
                <a16:creationId xmlns:a16="http://schemas.microsoft.com/office/drawing/2014/main" id="{D7419798-CCF0-9E9D-0A90-F8408780A56E}"/>
              </a:ext>
            </a:extLst>
          </p:cNvPr>
          <p:cNvSpPr/>
          <p:nvPr/>
        </p:nvSpPr>
        <p:spPr>
          <a:xfrm rot="4671416">
            <a:off x="8708812" y="1512250"/>
            <a:ext cx="2404034" cy="1707644"/>
          </a:xfrm>
          <a:prstGeom prst="circularArrow">
            <a:avLst>
              <a:gd name="adj1" fmla="val 5091"/>
              <a:gd name="adj2" fmla="val 870094"/>
              <a:gd name="adj3" fmla="val 20974641"/>
              <a:gd name="adj4" fmla="val 19059055"/>
              <a:gd name="adj5" fmla="val 7268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A7978AE-7101-E206-DACD-A39F9B381C92}"/>
              </a:ext>
            </a:extLst>
          </p:cNvPr>
          <p:cNvSpPr txBox="1"/>
          <p:nvPr/>
        </p:nvSpPr>
        <p:spPr>
          <a:xfrm>
            <a:off x="9244791" y="2529210"/>
            <a:ext cx="8096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Lunge</a:t>
            </a:r>
          </a:p>
        </p:txBody>
      </p:sp>
      <p:sp>
        <p:nvSpPr>
          <p:cNvPr id="23" name="Pfeil: gebogen 22">
            <a:extLst>
              <a:ext uri="{FF2B5EF4-FFF2-40B4-BE49-F238E27FC236}">
                <a16:creationId xmlns:a16="http://schemas.microsoft.com/office/drawing/2014/main" id="{779916C7-3649-29FE-1CFF-B6289A81CCFA}"/>
              </a:ext>
            </a:extLst>
          </p:cNvPr>
          <p:cNvSpPr/>
          <p:nvPr/>
        </p:nvSpPr>
        <p:spPr>
          <a:xfrm rot="5929065">
            <a:off x="9708023" y="1574417"/>
            <a:ext cx="1071419" cy="1719465"/>
          </a:xfrm>
          <a:prstGeom prst="circularArrow">
            <a:avLst>
              <a:gd name="adj1" fmla="val 6813"/>
              <a:gd name="adj2" fmla="val 1266848"/>
              <a:gd name="adj3" fmla="val 21367187"/>
              <a:gd name="adj4" fmla="val 18437283"/>
              <a:gd name="adj5" fmla="val 10136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DB50933-9148-F0FA-294F-6937499EFC00}"/>
              </a:ext>
            </a:extLst>
          </p:cNvPr>
          <p:cNvSpPr/>
          <p:nvPr/>
        </p:nvSpPr>
        <p:spPr>
          <a:xfrm>
            <a:off x="2902757" y="2607932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960839D-78AF-1D47-1CFD-09AA2D83B90B}"/>
              </a:ext>
            </a:extLst>
          </p:cNvPr>
          <p:cNvSpPr/>
          <p:nvPr/>
        </p:nvSpPr>
        <p:spPr>
          <a:xfrm>
            <a:off x="4427145" y="244444"/>
            <a:ext cx="7524723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82E3AAC-AF5B-6FD3-40AE-04460ABEE772}"/>
              </a:ext>
            </a:extLst>
          </p:cNvPr>
          <p:cNvSpPr txBox="1"/>
          <p:nvPr/>
        </p:nvSpPr>
        <p:spPr>
          <a:xfrm>
            <a:off x="3113461" y="2382556"/>
            <a:ext cx="1518137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Lymphknoten</a:t>
            </a:r>
          </a:p>
        </p:txBody>
      </p:sp>
    </p:spTree>
    <p:extLst>
      <p:ext uri="{BB962C8B-B14F-4D97-AF65-F5344CB8AC3E}">
        <p14:creationId xmlns:p14="http://schemas.microsoft.com/office/powerpoint/2010/main" val="4420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A6613-8C22-073F-64EA-1F5FBA172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BE5E131-BF8C-009C-A7C4-7F15E86FCF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utoShape 2" descr="Pop Stars | Pop Music Dimensions &amp; Drawings | Dimensions.com">
            <a:extLst>
              <a:ext uri="{FF2B5EF4-FFF2-40B4-BE49-F238E27FC236}">
                <a16:creationId xmlns:a16="http://schemas.microsoft.com/office/drawing/2014/main" id="{5B96A8A1-9752-5209-E59F-CC62C73A25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A2003D-E902-48FC-0194-1BAC1EFC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3" y="-749998"/>
            <a:ext cx="2831812" cy="7712773"/>
          </a:xfrm>
          <a:prstGeom prst="rect">
            <a:avLst/>
          </a:prstGeom>
        </p:spPr>
      </p:pic>
      <p:sp>
        <p:nvSpPr>
          <p:cNvPr id="14" name="Explosion: 14 Zacken 13">
            <a:extLst>
              <a:ext uri="{FF2B5EF4-FFF2-40B4-BE49-F238E27FC236}">
                <a16:creationId xmlns:a16="http://schemas.microsoft.com/office/drawing/2014/main" id="{F24A1F76-DF60-E544-9DCB-2602434228C5}"/>
              </a:ext>
            </a:extLst>
          </p:cNvPr>
          <p:cNvSpPr/>
          <p:nvPr/>
        </p:nvSpPr>
        <p:spPr>
          <a:xfrm rot="20123413">
            <a:off x="2600696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38D3673-0FDD-7D45-7270-87EBED8BA013}"/>
              </a:ext>
            </a:extLst>
          </p:cNvPr>
          <p:cNvSpPr/>
          <p:nvPr/>
        </p:nvSpPr>
        <p:spPr>
          <a:xfrm>
            <a:off x="2863041" y="252921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110DB2A4-9030-E61E-3911-EF7EE5A35598}"/>
              </a:ext>
            </a:extLst>
          </p:cNvPr>
          <p:cNvSpPr/>
          <p:nvPr/>
        </p:nvSpPr>
        <p:spPr>
          <a:xfrm rot="16989494">
            <a:off x="2668447" y="2784794"/>
            <a:ext cx="333375" cy="113156"/>
          </a:xfrm>
          <a:prstGeom prst="rightArrow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4D8BAE-BC3C-8AAF-BFD2-EAC5289B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4" y="-749998"/>
            <a:ext cx="2831812" cy="771277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97CBEF4-0B6E-6E2F-AB85-01EC44383860}"/>
              </a:ext>
            </a:extLst>
          </p:cNvPr>
          <p:cNvSpPr txBox="1"/>
          <p:nvPr/>
        </p:nvSpPr>
        <p:spPr>
          <a:xfrm>
            <a:off x="3113461" y="2382556"/>
            <a:ext cx="1518137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20202"/>
                </a:solidFill>
              </a:rPr>
              <a:t>Lymphknoten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E8FF8B5E-F587-E93E-68B5-B9C20BA97F5A}"/>
              </a:ext>
            </a:extLst>
          </p:cNvPr>
          <p:cNvSpPr/>
          <p:nvPr/>
        </p:nvSpPr>
        <p:spPr>
          <a:xfrm>
            <a:off x="3209925" y="3162300"/>
            <a:ext cx="1867583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E6220F3-E560-EA0C-765F-67E64FA4F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68" y="-827017"/>
            <a:ext cx="2831812" cy="77127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32B99CD-A279-9771-D442-5E4C4E19F82A}"/>
              </a:ext>
            </a:extLst>
          </p:cNvPr>
          <p:cNvSpPr/>
          <p:nvPr/>
        </p:nvSpPr>
        <p:spPr>
          <a:xfrm>
            <a:off x="1828799" y="-104775"/>
            <a:ext cx="9818267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026AB6-C780-CC40-7672-B0109C47FBC8}"/>
              </a:ext>
            </a:extLst>
          </p:cNvPr>
          <p:cNvSpPr/>
          <p:nvPr/>
        </p:nvSpPr>
        <p:spPr>
          <a:xfrm>
            <a:off x="400050" y="6372225"/>
            <a:ext cx="12325350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DF9A62E-4338-3613-0000-CDDF07386EC2}"/>
              </a:ext>
            </a:extLst>
          </p:cNvPr>
          <p:cNvSpPr txBox="1"/>
          <p:nvPr/>
        </p:nvSpPr>
        <p:spPr>
          <a:xfrm>
            <a:off x="3186245" y="338244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Therapie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EC18FEA-C60F-2F2D-425F-578D52286FFB}"/>
              </a:ext>
            </a:extLst>
          </p:cNvPr>
          <p:cNvSpPr/>
          <p:nvPr/>
        </p:nvSpPr>
        <p:spPr>
          <a:xfrm>
            <a:off x="2902757" y="2607932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CCD8FAE8-4704-51F6-9771-E88345016969}"/>
              </a:ext>
            </a:extLst>
          </p:cNvPr>
          <p:cNvSpPr/>
          <p:nvPr/>
        </p:nvSpPr>
        <p:spPr>
          <a:xfrm>
            <a:off x="7056144" y="3160796"/>
            <a:ext cx="1867583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08F52F7-979D-06DB-D99C-7F6D4FC77D52}"/>
              </a:ext>
            </a:extLst>
          </p:cNvPr>
          <p:cNvSpPr txBox="1"/>
          <p:nvPr/>
        </p:nvSpPr>
        <p:spPr>
          <a:xfrm>
            <a:off x="7068671" y="338999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Nachsorge</a:t>
            </a:r>
          </a:p>
        </p:txBody>
      </p:sp>
    </p:spTree>
    <p:extLst>
      <p:ext uri="{BB962C8B-B14F-4D97-AF65-F5344CB8AC3E}">
        <p14:creationId xmlns:p14="http://schemas.microsoft.com/office/powerpoint/2010/main" val="1643118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0935-8C99-B9CF-B260-787CC9F40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7DE3ED0-57C8-C1FE-9851-5D2F9EFA86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utoShape 2" descr="Pop Stars | Pop Music Dimensions &amp; Drawings | Dimensions.com">
            <a:extLst>
              <a:ext uri="{FF2B5EF4-FFF2-40B4-BE49-F238E27FC236}">
                <a16:creationId xmlns:a16="http://schemas.microsoft.com/office/drawing/2014/main" id="{11CC98B6-47B6-D1EB-6FB8-92AFFF39A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9C32CF-EBCA-CEAA-DF8B-3C92771C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3" y="-749998"/>
            <a:ext cx="2831812" cy="7712773"/>
          </a:xfrm>
          <a:prstGeom prst="rect">
            <a:avLst/>
          </a:prstGeom>
        </p:spPr>
      </p:pic>
      <p:sp>
        <p:nvSpPr>
          <p:cNvPr id="14" name="Explosion: 14 Zacken 13">
            <a:extLst>
              <a:ext uri="{FF2B5EF4-FFF2-40B4-BE49-F238E27FC236}">
                <a16:creationId xmlns:a16="http://schemas.microsoft.com/office/drawing/2014/main" id="{D41946D0-8216-B2F6-77B2-56800E67DF3C}"/>
              </a:ext>
            </a:extLst>
          </p:cNvPr>
          <p:cNvSpPr/>
          <p:nvPr/>
        </p:nvSpPr>
        <p:spPr>
          <a:xfrm rot="20123413">
            <a:off x="2600696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54833C2-9C38-FE3E-560B-F295326F4DC7}"/>
              </a:ext>
            </a:extLst>
          </p:cNvPr>
          <p:cNvSpPr/>
          <p:nvPr/>
        </p:nvSpPr>
        <p:spPr>
          <a:xfrm>
            <a:off x="2863041" y="252921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8A97A634-CA5A-4BDC-972B-0120FBDD7A79}"/>
              </a:ext>
            </a:extLst>
          </p:cNvPr>
          <p:cNvSpPr/>
          <p:nvPr/>
        </p:nvSpPr>
        <p:spPr>
          <a:xfrm rot="16989494">
            <a:off x="2668447" y="2784794"/>
            <a:ext cx="333375" cy="113156"/>
          </a:xfrm>
          <a:prstGeom prst="rightArrow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953AEC-07B8-E992-513D-361372A7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4" y="-749998"/>
            <a:ext cx="2831812" cy="771277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82139159-494B-0462-5DF7-8CFD228381E6}"/>
              </a:ext>
            </a:extLst>
          </p:cNvPr>
          <p:cNvSpPr txBox="1"/>
          <p:nvPr/>
        </p:nvSpPr>
        <p:spPr>
          <a:xfrm>
            <a:off x="3113461" y="2382556"/>
            <a:ext cx="1518137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Lymphknoten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E4FE14E9-BE06-24B2-ECA1-24C381560D00}"/>
              </a:ext>
            </a:extLst>
          </p:cNvPr>
          <p:cNvSpPr/>
          <p:nvPr/>
        </p:nvSpPr>
        <p:spPr>
          <a:xfrm>
            <a:off x="3209925" y="3162300"/>
            <a:ext cx="1867583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E0DD6E-F6E8-B734-7199-B7C64C56D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68" y="-827017"/>
            <a:ext cx="2831812" cy="77127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CBDF122-B24D-5F51-FFFE-DCECFA3BA204}"/>
              </a:ext>
            </a:extLst>
          </p:cNvPr>
          <p:cNvSpPr/>
          <p:nvPr/>
        </p:nvSpPr>
        <p:spPr>
          <a:xfrm>
            <a:off x="1828799" y="-104775"/>
            <a:ext cx="9818267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5C1B71-7171-B59D-AECC-95E7E2E6D633}"/>
              </a:ext>
            </a:extLst>
          </p:cNvPr>
          <p:cNvSpPr/>
          <p:nvPr/>
        </p:nvSpPr>
        <p:spPr>
          <a:xfrm>
            <a:off x="400050" y="6372225"/>
            <a:ext cx="12325350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0AA0C70-815D-E185-122C-FF5983DFBBAE}"/>
              </a:ext>
            </a:extLst>
          </p:cNvPr>
          <p:cNvSpPr/>
          <p:nvPr/>
        </p:nvSpPr>
        <p:spPr>
          <a:xfrm>
            <a:off x="6663516" y="254826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gebogen 15">
            <a:extLst>
              <a:ext uri="{FF2B5EF4-FFF2-40B4-BE49-F238E27FC236}">
                <a16:creationId xmlns:a16="http://schemas.microsoft.com/office/drawing/2014/main" id="{F90E88D6-844E-A92E-4D6A-FFDF94CD40A7}"/>
              </a:ext>
            </a:extLst>
          </p:cNvPr>
          <p:cNvSpPr/>
          <p:nvPr/>
        </p:nvSpPr>
        <p:spPr>
          <a:xfrm rot="5400000">
            <a:off x="7468723" y="2446802"/>
            <a:ext cx="5133975" cy="1611972"/>
          </a:xfrm>
          <a:prstGeom prst="circularArrow">
            <a:avLst>
              <a:gd name="adj1" fmla="val 6813"/>
              <a:gd name="adj2" fmla="val 414041"/>
              <a:gd name="adj3" fmla="val 21367187"/>
              <a:gd name="adj4" fmla="val 13937938"/>
              <a:gd name="adj5" fmla="val 10634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DDC13D3-6A6C-53EB-8A8A-C5B7A1F924D7}"/>
              </a:ext>
            </a:extLst>
          </p:cNvPr>
          <p:cNvSpPr/>
          <p:nvPr/>
        </p:nvSpPr>
        <p:spPr>
          <a:xfrm>
            <a:off x="10587816" y="2557785"/>
            <a:ext cx="94039" cy="126172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71A2B74-0680-5791-BE91-2843C7EE319A}"/>
              </a:ext>
            </a:extLst>
          </p:cNvPr>
          <p:cNvSpPr txBox="1"/>
          <p:nvPr/>
        </p:nvSpPr>
        <p:spPr>
          <a:xfrm>
            <a:off x="8696324" y="5464322"/>
            <a:ext cx="11252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Knochen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DB6E572-9DCE-ADCC-CE29-ABED6F0676FE}"/>
              </a:ext>
            </a:extLst>
          </p:cNvPr>
          <p:cNvSpPr txBox="1"/>
          <p:nvPr/>
        </p:nvSpPr>
        <p:spPr>
          <a:xfrm>
            <a:off x="9416772" y="3491986"/>
            <a:ext cx="8096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Leber</a:t>
            </a:r>
          </a:p>
        </p:txBody>
      </p:sp>
      <p:sp>
        <p:nvSpPr>
          <p:cNvPr id="21" name="Pfeil: gebogen 20">
            <a:extLst>
              <a:ext uri="{FF2B5EF4-FFF2-40B4-BE49-F238E27FC236}">
                <a16:creationId xmlns:a16="http://schemas.microsoft.com/office/drawing/2014/main" id="{DE8BB090-0C02-4C53-9100-A60A494E6E3B}"/>
              </a:ext>
            </a:extLst>
          </p:cNvPr>
          <p:cNvSpPr/>
          <p:nvPr/>
        </p:nvSpPr>
        <p:spPr>
          <a:xfrm rot="4671416">
            <a:off x="8708812" y="1512250"/>
            <a:ext cx="2404034" cy="1707644"/>
          </a:xfrm>
          <a:prstGeom prst="circularArrow">
            <a:avLst>
              <a:gd name="adj1" fmla="val 5091"/>
              <a:gd name="adj2" fmla="val 870094"/>
              <a:gd name="adj3" fmla="val 20974641"/>
              <a:gd name="adj4" fmla="val 19059055"/>
              <a:gd name="adj5" fmla="val 7268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C29A11D-3A06-A9C9-A5D8-D23800906248}"/>
              </a:ext>
            </a:extLst>
          </p:cNvPr>
          <p:cNvSpPr txBox="1"/>
          <p:nvPr/>
        </p:nvSpPr>
        <p:spPr>
          <a:xfrm>
            <a:off x="9244791" y="2529210"/>
            <a:ext cx="8096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Lunge</a:t>
            </a:r>
          </a:p>
        </p:txBody>
      </p:sp>
      <p:sp>
        <p:nvSpPr>
          <p:cNvPr id="23" name="Pfeil: gebogen 22">
            <a:extLst>
              <a:ext uri="{FF2B5EF4-FFF2-40B4-BE49-F238E27FC236}">
                <a16:creationId xmlns:a16="http://schemas.microsoft.com/office/drawing/2014/main" id="{1F0CCC99-9260-7B39-48EB-7041BA4B89CA}"/>
              </a:ext>
            </a:extLst>
          </p:cNvPr>
          <p:cNvSpPr/>
          <p:nvPr/>
        </p:nvSpPr>
        <p:spPr>
          <a:xfrm rot="5929065">
            <a:off x="9708023" y="1574417"/>
            <a:ext cx="1071419" cy="1719465"/>
          </a:xfrm>
          <a:prstGeom prst="circularArrow">
            <a:avLst>
              <a:gd name="adj1" fmla="val 6813"/>
              <a:gd name="adj2" fmla="val 1266848"/>
              <a:gd name="adj3" fmla="val 21367187"/>
              <a:gd name="adj4" fmla="val 18437283"/>
              <a:gd name="adj5" fmla="val 10136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E7F3908-A1CD-15F8-8C49-C242517BAC32}"/>
              </a:ext>
            </a:extLst>
          </p:cNvPr>
          <p:cNvSpPr txBox="1"/>
          <p:nvPr/>
        </p:nvSpPr>
        <p:spPr>
          <a:xfrm>
            <a:off x="3186245" y="338244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Therapie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AD5AEA1-0FE4-F229-26AF-FCD24FD2AE65}"/>
              </a:ext>
            </a:extLst>
          </p:cNvPr>
          <p:cNvSpPr/>
          <p:nvPr/>
        </p:nvSpPr>
        <p:spPr>
          <a:xfrm>
            <a:off x="2902757" y="2607932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54CC6E-3FC4-1546-7044-12734435E4D3}"/>
              </a:ext>
            </a:extLst>
          </p:cNvPr>
          <p:cNvSpPr/>
          <p:nvPr/>
        </p:nvSpPr>
        <p:spPr>
          <a:xfrm>
            <a:off x="7867461" y="244444"/>
            <a:ext cx="4084407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4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E6064-DD33-0D95-C8DE-D4DE0EC2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79A21162-276F-7415-B2A4-97C3D4E70586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F331E7-8198-A9CE-B90B-4D54218390FA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1DBB377-6A23-AF25-67D4-4BD853D504E7}"/>
              </a:ext>
            </a:extLst>
          </p:cNvPr>
          <p:cNvSpPr/>
          <p:nvPr/>
        </p:nvSpPr>
        <p:spPr>
          <a:xfrm>
            <a:off x="2762251" y="1441579"/>
            <a:ext cx="7067550" cy="1323975"/>
          </a:xfrm>
          <a:prstGeom prst="ellipse">
            <a:avLst/>
          </a:prstGeom>
          <a:solidFill>
            <a:srgbClr val="D2F9F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96C126-C6F4-C416-D2DE-092C04A62AEF}"/>
              </a:ext>
            </a:extLst>
          </p:cNvPr>
          <p:cNvSpPr txBox="1"/>
          <p:nvPr/>
        </p:nvSpPr>
        <p:spPr>
          <a:xfrm>
            <a:off x="2362199" y="1630382"/>
            <a:ext cx="7467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Die Entwicklung der Operation der Brust </a:t>
            </a:r>
          </a:p>
          <a:p>
            <a:pPr algn="ctr"/>
            <a:r>
              <a:rPr lang="de-DE" sz="2800" b="1" dirty="0"/>
              <a:t>beim Mammakarzinom</a:t>
            </a:r>
          </a:p>
        </p:txBody>
      </p:sp>
    </p:spTree>
    <p:extLst>
      <p:ext uri="{BB962C8B-B14F-4D97-AF65-F5344CB8AC3E}">
        <p14:creationId xmlns:p14="http://schemas.microsoft.com/office/powerpoint/2010/main" val="1376712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DB01-834C-78D6-20EF-94243DBEB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D3003CD9-1223-DF47-13A6-3D492D7E6C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utoShape 2" descr="Pop Stars | Pop Music Dimensions &amp; Drawings | Dimensions.com">
            <a:extLst>
              <a:ext uri="{FF2B5EF4-FFF2-40B4-BE49-F238E27FC236}">
                <a16:creationId xmlns:a16="http://schemas.microsoft.com/office/drawing/2014/main" id="{37782242-A88F-7DC8-1334-1617BAE3A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A08514-7B99-0835-7BA8-B99A7170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3" y="-749998"/>
            <a:ext cx="2831812" cy="7712773"/>
          </a:xfrm>
          <a:prstGeom prst="rect">
            <a:avLst/>
          </a:prstGeom>
        </p:spPr>
      </p:pic>
      <p:sp>
        <p:nvSpPr>
          <p:cNvPr id="14" name="Explosion: 14 Zacken 13">
            <a:extLst>
              <a:ext uri="{FF2B5EF4-FFF2-40B4-BE49-F238E27FC236}">
                <a16:creationId xmlns:a16="http://schemas.microsoft.com/office/drawing/2014/main" id="{BF58513F-ADA4-BEDE-7106-46846A26721D}"/>
              </a:ext>
            </a:extLst>
          </p:cNvPr>
          <p:cNvSpPr/>
          <p:nvPr/>
        </p:nvSpPr>
        <p:spPr>
          <a:xfrm rot="20123413">
            <a:off x="2600696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9F5DF64-F3E0-1976-C489-E69B23713DE9}"/>
              </a:ext>
            </a:extLst>
          </p:cNvPr>
          <p:cNvSpPr/>
          <p:nvPr/>
        </p:nvSpPr>
        <p:spPr>
          <a:xfrm>
            <a:off x="2863041" y="252921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991057C6-A090-C45D-8BF1-6D001C29BB10}"/>
              </a:ext>
            </a:extLst>
          </p:cNvPr>
          <p:cNvSpPr/>
          <p:nvPr/>
        </p:nvSpPr>
        <p:spPr>
          <a:xfrm rot="16989494">
            <a:off x="2668447" y="2784794"/>
            <a:ext cx="333375" cy="113156"/>
          </a:xfrm>
          <a:prstGeom prst="rightArrow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8F9B65-7FD7-A8C9-7944-3E411681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4" y="-749998"/>
            <a:ext cx="2831812" cy="771277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BF1FF282-BF1C-A0E5-9FC0-7D683D4B5CC8}"/>
              </a:ext>
            </a:extLst>
          </p:cNvPr>
          <p:cNvSpPr txBox="1"/>
          <p:nvPr/>
        </p:nvSpPr>
        <p:spPr>
          <a:xfrm>
            <a:off x="3113461" y="2382556"/>
            <a:ext cx="1518137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Lymphknoten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6641968B-89A4-F00A-2718-29A4925095DD}"/>
              </a:ext>
            </a:extLst>
          </p:cNvPr>
          <p:cNvSpPr/>
          <p:nvPr/>
        </p:nvSpPr>
        <p:spPr>
          <a:xfrm>
            <a:off x="3209925" y="3162300"/>
            <a:ext cx="1867583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6E1AB17-0262-0A84-D9BA-F2F4FCA33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68" y="-827017"/>
            <a:ext cx="2831812" cy="77127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8741F93-F24A-C767-6D1B-5F1CC6C9921E}"/>
              </a:ext>
            </a:extLst>
          </p:cNvPr>
          <p:cNvSpPr/>
          <p:nvPr/>
        </p:nvSpPr>
        <p:spPr>
          <a:xfrm>
            <a:off x="1828799" y="-104775"/>
            <a:ext cx="9818267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1946194-72EC-A8DF-57C2-0E1E23F33CB1}"/>
              </a:ext>
            </a:extLst>
          </p:cNvPr>
          <p:cNvSpPr/>
          <p:nvPr/>
        </p:nvSpPr>
        <p:spPr>
          <a:xfrm>
            <a:off x="400050" y="6372225"/>
            <a:ext cx="12325350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4A934B1-60D4-3552-B83D-B52F965AE412}"/>
              </a:ext>
            </a:extLst>
          </p:cNvPr>
          <p:cNvSpPr/>
          <p:nvPr/>
        </p:nvSpPr>
        <p:spPr>
          <a:xfrm>
            <a:off x="6663516" y="254826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gebogen 15">
            <a:extLst>
              <a:ext uri="{FF2B5EF4-FFF2-40B4-BE49-F238E27FC236}">
                <a16:creationId xmlns:a16="http://schemas.microsoft.com/office/drawing/2014/main" id="{7921262E-A986-2C7D-A599-9B6C498F26BD}"/>
              </a:ext>
            </a:extLst>
          </p:cNvPr>
          <p:cNvSpPr/>
          <p:nvPr/>
        </p:nvSpPr>
        <p:spPr>
          <a:xfrm rot="5400000">
            <a:off x="7468723" y="2446802"/>
            <a:ext cx="5133975" cy="1611972"/>
          </a:xfrm>
          <a:prstGeom prst="circularArrow">
            <a:avLst>
              <a:gd name="adj1" fmla="val 6813"/>
              <a:gd name="adj2" fmla="val 414041"/>
              <a:gd name="adj3" fmla="val 21367187"/>
              <a:gd name="adj4" fmla="val 13937938"/>
              <a:gd name="adj5" fmla="val 10634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D1E23F6-0350-0C73-016E-0FA02E26C998}"/>
              </a:ext>
            </a:extLst>
          </p:cNvPr>
          <p:cNvSpPr/>
          <p:nvPr/>
        </p:nvSpPr>
        <p:spPr>
          <a:xfrm>
            <a:off x="10587816" y="2557785"/>
            <a:ext cx="94039" cy="126172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B53FDB1-C838-28E2-27D1-035EAB938607}"/>
              </a:ext>
            </a:extLst>
          </p:cNvPr>
          <p:cNvSpPr txBox="1"/>
          <p:nvPr/>
        </p:nvSpPr>
        <p:spPr>
          <a:xfrm>
            <a:off x="8696324" y="5464322"/>
            <a:ext cx="11252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Knochen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22C1EF3-255F-BD76-8386-FAFA7707907A}"/>
              </a:ext>
            </a:extLst>
          </p:cNvPr>
          <p:cNvSpPr txBox="1"/>
          <p:nvPr/>
        </p:nvSpPr>
        <p:spPr>
          <a:xfrm>
            <a:off x="9416772" y="3491986"/>
            <a:ext cx="8096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Leber</a:t>
            </a:r>
          </a:p>
        </p:txBody>
      </p:sp>
      <p:sp>
        <p:nvSpPr>
          <p:cNvPr id="21" name="Pfeil: gebogen 20">
            <a:extLst>
              <a:ext uri="{FF2B5EF4-FFF2-40B4-BE49-F238E27FC236}">
                <a16:creationId xmlns:a16="http://schemas.microsoft.com/office/drawing/2014/main" id="{FF6178EF-40FE-021C-7822-2F53BD013BAE}"/>
              </a:ext>
            </a:extLst>
          </p:cNvPr>
          <p:cNvSpPr/>
          <p:nvPr/>
        </p:nvSpPr>
        <p:spPr>
          <a:xfrm rot="4671416">
            <a:off x="8708812" y="1512250"/>
            <a:ext cx="2404034" cy="1707644"/>
          </a:xfrm>
          <a:prstGeom prst="circularArrow">
            <a:avLst>
              <a:gd name="adj1" fmla="val 5091"/>
              <a:gd name="adj2" fmla="val 870094"/>
              <a:gd name="adj3" fmla="val 20974641"/>
              <a:gd name="adj4" fmla="val 19059055"/>
              <a:gd name="adj5" fmla="val 7268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BFDCA47-1854-C911-7EAA-F7C79ABC2A6B}"/>
              </a:ext>
            </a:extLst>
          </p:cNvPr>
          <p:cNvSpPr txBox="1"/>
          <p:nvPr/>
        </p:nvSpPr>
        <p:spPr>
          <a:xfrm>
            <a:off x="9244791" y="2529210"/>
            <a:ext cx="8096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Lunge</a:t>
            </a:r>
          </a:p>
        </p:txBody>
      </p:sp>
      <p:sp>
        <p:nvSpPr>
          <p:cNvPr id="23" name="Pfeil: gebogen 22">
            <a:extLst>
              <a:ext uri="{FF2B5EF4-FFF2-40B4-BE49-F238E27FC236}">
                <a16:creationId xmlns:a16="http://schemas.microsoft.com/office/drawing/2014/main" id="{AB68E1DC-E977-5C3A-3B21-77E0F422D992}"/>
              </a:ext>
            </a:extLst>
          </p:cNvPr>
          <p:cNvSpPr/>
          <p:nvPr/>
        </p:nvSpPr>
        <p:spPr>
          <a:xfrm rot="5929065">
            <a:off x="9708023" y="1574417"/>
            <a:ext cx="1071419" cy="1719465"/>
          </a:xfrm>
          <a:prstGeom prst="circularArrow">
            <a:avLst>
              <a:gd name="adj1" fmla="val 6813"/>
              <a:gd name="adj2" fmla="val 1266848"/>
              <a:gd name="adj3" fmla="val 21367187"/>
              <a:gd name="adj4" fmla="val 18437283"/>
              <a:gd name="adj5" fmla="val 10136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C95D9F7-AE50-7693-3180-8929BF68E452}"/>
              </a:ext>
            </a:extLst>
          </p:cNvPr>
          <p:cNvSpPr txBox="1"/>
          <p:nvPr/>
        </p:nvSpPr>
        <p:spPr>
          <a:xfrm>
            <a:off x="3186245" y="338244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Therapie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D1EC16-DF04-700C-F093-49D7570817E1}"/>
              </a:ext>
            </a:extLst>
          </p:cNvPr>
          <p:cNvSpPr/>
          <p:nvPr/>
        </p:nvSpPr>
        <p:spPr>
          <a:xfrm>
            <a:off x="2902757" y="2607932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D6818786-8FA5-4DD9-9980-07ACE032E89E}"/>
              </a:ext>
            </a:extLst>
          </p:cNvPr>
          <p:cNvSpPr/>
          <p:nvPr/>
        </p:nvSpPr>
        <p:spPr>
          <a:xfrm>
            <a:off x="7056144" y="3160796"/>
            <a:ext cx="1867583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7E4B104-9567-3F09-BE56-E88EEB929999}"/>
              </a:ext>
            </a:extLst>
          </p:cNvPr>
          <p:cNvSpPr txBox="1"/>
          <p:nvPr/>
        </p:nvSpPr>
        <p:spPr>
          <a:xfrm>
            <a:off x="7068671" y="338999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Nachsorge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1C1C243-8825-6731-C963-5EDBAB3F47F0}"/>
              </a:ext>
            </a:extLst>
          </p:cNvPr>
          <p:cNvSpPr/>
          <p:nvPr/>
        </p:nvSpPr>
        <p:spPr>
          <a:xfrm rot="20151519">
            <a:off x="9926678" y="286359"/>
            <a:ext cx="124305" cy="62034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496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8EDC5-BE96-09BE-A42A-0CB25AD4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E43024B-E9BE-1613-5E7B-DFE3FD0F36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utoShape 2" descr="Pop Stars | Pop Music Dimensions &amp; Drawings | Dimensions.com">
            <a:extLst>
              <a:ext uri="{FF2B5EF4-FFF2-40B4-BE49-F238E27FC236}">
                <a16:creationId xmlns:a16="http://schemas.microsoft.com/office/drawing/2014/main" id="{76BB918A-5A29-08E3-26E1-376FB2888F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3BDBAD-9932-6014-547D-F75BB668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4" y="-749998"/>
            <a:ext cx="2831812" cy="7712773"/>
          </a:xfrm>
          <a:prstGeom prst="rect">
            <a:avLst/>
          </a:prstGeom>
        </p:spPr>
      </p:pic>
      <p:sp>
        <p:nvSpPr>
          <p:cNvPr id="14" name="Explosion: 14 Zacken 13">
            <a:extLst>
              <a:ext uri="{FF2B5EF4-FFF2-40B4-BE49-F238E27FC236}">
                <a16:creationId xmlns:a16="http://schemas.microsoft.com/office/drawing/2014/main" id="{F0EBF7A2-C6DE-8BAD-76AA-F05F942C20FF}"/>
              </a:ext>
            </a:extLst>
          </p:cNvPr>
          <p:cNvSpPr/>
          <p:nvPr/>
        </p:nvSpPr>
        <p:spPr>
          <a:xfrm rot="20123413">
            <a:off x="2600696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F44A5C8-718B-1F4E-E373-EDAAE7E572B1}"/>
              </a:ext>
            </a:extLst>
          </p:cNvPr>
          <p:cNvSpPr/>
          <p:nvPr/>
        </p:nvSpPr>
        <p:spPr>
          <a:xfrm>
            <a:off x="2863041" y="252921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B9F5AA88-6CCA-A930-13E0-61531E4EF913}"/>
              </a:ext>
            </a:extLst>
          </p:cNvPr>
          <p:cNvSpPr/>
          <p:nvPr/>
        </p:nvSpPr>
        <p:spPr>
          <a:xfrm rot="16989494">
            <a:off x="2668447" y="2784794"/>
            <a:ext cx="333375" cy="113156"/>
          </a:xfrm>
          <a:prstGeom prst="rightArrow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3F8264-729B-1E6B-E226-FF7C4E52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4" y="-749998"/>
            <a:ext cx="2831812" cy="771277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5E5DDE1-6A84-D92C-9BD8-BE235A875583}"/>
              </a:ext>
            </a:extLst>
          </p:cNvPr>
          <p:cNvSpPr txBox="1"/>
          <p:nvPr/>
        </p:nvSpPr>
        <p:spPr>
          <a:xfrm>
            <a:off x="3113461" y="2382556"/>
            <a:ext cx="1518137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Lymphknoten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51FBE304-E2E0-CB08-C98F-B696BB9B45EE}"/>
              </a:ext>
            </a:extLst>
          </p:cNvPr>
          <p:cNvSpPr/>
          <p:nvPr/>
        </p:nvSpPr>
        <p:spPr>
          <a:xfrm>
            <a:off x="3209925" y="3162300"/>
            <a:ext cx="1867583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D3E2996-49B4-15E9-BF24-03408ADA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68" y="-827017"/>
            <a:ext cx="2831812" cy="77127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13EBC69-8674-5924-CBAB-F10778CD04E5}"/>
              </a:ext>
            </a:extLst>
          </p:cNvPr>
          <p:cNvSpPr/>
          <p:nvPr/>
        </p:nvSpPr>
        <p:spPr>
          <a:xfrm>
            <a:off x="1828799" y="-104775"/>
            <a:ext cx="9818267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FDB2DFA-C2A0-8427-0BA0-BFB32FB3339E}"/>
              </a:ext>
            </a:extLst>
          </p:cNvPr>
          <p:cNvSpPr/>
          <p:nvPr/>
        </p:nvSpPr>
        <p:spPr>
          <a:xfrm>
            <a:off x="400050" y="6372225"/>
            <a:ext cx="12325350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6628DC5-E82C-ECD6-DA9F-C181EA826B5B}"/>
              </a:ext>
            </a:extLst>
          </p:cNvPr>
          <p:cNvSpPr/>
          <p:nvPr/>
        </p:nvSpPr>
        <p:spPr>
          <a:xfrm>
            <a:off x="6663516" y="254826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84636B9-8DF7-E204-A2FE-0EF669B79597}"/>
              </a:ext>
            </a:extLst>
          </p:cNvPr>
          <p:cNvSpPr/>
          <p:nvPr/>
        </p:nvSpPr>
        <p:spPr>
          <a:xfrm>
            <a:off x="10587816" y="2557785"/>
            <a:ext cx="94039" cy="126172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9D210BB-6954-1570-1B26-3C7A4EEED60B}"/>
              </a:ext>
            </a:extLst>
          </p:cNvPr>
          <p:cNvSpPr txBox="1"/>
          <p:nvPr/>
        </p:nvSpPr>
        <p:spPr>
          <a:xfrm>
            <a:off x="3186245" y="338244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Therapie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671CCDA-1E12-0DC2-1130-259C3CF258CC}"/>
              </a:ext>
            </a:extLst>
          </p:cNvPr>
          <p:cNvSpPr/>
          <p:nvPr/>
        </p:nvSpPr>
        <p:spPr>
          <a:xfrm>
            <a:off x="2902757" y="2607932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4557B9FB-FC37-5045-FBB7-FE7F17E217B6}"/>
              </a:ext>
            </a:extLst>
          </p:cNvPr>
          <p:cNvSpPr/>
          <p:nvPr/>
        </p:nvSpPr>
        <p:spPr>
          <a:xfrm>
            <a:off x="7056144" y="3160796"/>
            <a:ext cx="1867583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B54A13F-D5C7-E67A-B103-7599BEC1A257}"/>
              </a:ext>
            </a:extLst>
          </p:cNvPr>
          <p:cNvSpPr txBox="1"/>
          <p:nvPr/>
        </p:nvSpPr>
        <p:spPr>
          <a:xfrm>
            <a:off x="7068671" y="338999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Nachsorge</a:t>
            </a:r>
          </a:p>
        </p:txBody>
      </p:sp>
    </p:spTree>
    <p:extLst>
      <p:ext uri="{BB962C8B-B14F-4D97-AF65-F5344CB8AC3E}">
        <p14:creationId xmlns:p14="http://schemas.microsoft.com/office/powerpoint/2010/main" val="352446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01295-B23E-7205-BCF9-6179C8A0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6AC1185F-5988-0A5B-FF72-779EDF288F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utoShape 2" descr="Pop Stars | Pop Music Dimensions &amp; Drawings | Dimensions.com">
            <a:extLst>
              <a:ext uri="{FF2B5EF4-FFF2-40B4-BE49-F238E27FC236}">
                <a16:creationId xmlns:a16="http://schemas.microsoft.com/office/drawing/2014/main" id="{D317EE25-27A6-B425-49BF-C85AA5886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937B15-9B6F-BB0F-AB87-DCBD6EC16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3" y="-749998"/>
            <a:ext cx="2831812" cy="7712773"/>
          </a:xfrm>
          <a:prstGeom prst="rect">
            <a:avLst/>
          </a:prstGeom>
        </p:spPr>
      </p:pic>
      <p:sp>
        <p:nvSpPr>
          <p:cNvPr id="14" name="Explosion: 14 Zacken 13">
            <a:extLst>
              <a:ext uri="{FF2B5EF4-FFF2-40B4-BE49-F238E27FC236}">
                <a16:creationId xmlns:a16="http://schemas.microsoft.com/office/drawing/2014/main" id="{78DACDF9-6BF1-2D7A-98B8-8F13A737554A}"/>
              </a:ext>
            </a:extLst>
          </p:cNvPr>
          <p:cNvSpPr/>
          <p:nvPr/>
        </p:nvSpPr>
        <p:spPr>
          <a:xfrm rot="20123413">
            <a:off x="2600696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698B364-7392-C4F4-8442-D70668ED7685}"/>
              </a:ext>
            </a:extLst>
          </p:cNvPr>
          <p:cNvSpPr/>
          <p:nvPr/>
        </p:nvSpPr>
        <p:spPr>
          <a:xfrm>
            <a:off x="2863041" y="252921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D2E9FF0F-EF0F-21DF-E1AB-379170E69EE6}"/>
              </a:ext>
            </a:extLst>
          </p:cNvPr>
          <p:cNvSpPr/>
          <p:nvPr/>
        </p:nvSpPr>
        <p:spPr>
          <a:xfrm rot="16989494">
            <a:off x="2668447" y="2784794"/>
            <a:ext cx="333375" cy="113156"/>
          </a:xfrm>
          <a:prstGeom prst="rightArrow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F9F055-A9A2-2CF4-17A4-3856ED8D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4" y="-749998"/>
            <a:ext cx="2831812" cy="771277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118DDE67-3AB0-919C-3890-E6FF6F086E94}"/>
              </a:ext>
            </a:extLst>
          </p:cNvPr>
          <p:cNvSpPr txBox="1"/>
          <p:nvPr/>
        </p:nvSpPr>
        <p:spPr>
          <a:xfrm>
            <a:off x="3113461" y="2382556"/>
            <a:ext cx="1518137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20202"/>
                </a:solidFill>
              </a:rPr>
              <a:t>Lymphknoten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25632249-3149-7677-4F90-FD8E5D999DD5}"/>
              </a:ext>
            </a:extLst>
          </p:cNvPr>
          <p:cNvSpPr/>
          <p:nvPr/>
        </p:nvSpPr>
        <p:spPr>
          <a:xfrm>
            <a:off x="3209925" y="3162300"/>
            <a:ext cx="1867583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3CD3EEE-4823-F47A-57AA-73D2D7F6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68" y="-827017"/>
            <a:ext cx="2831812" cy="77127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3165988-98C0-E494-C760-4FAD084AE31D}"/>
              </a:ext>
            </a:extLst>
          </p:cNvPr>
          <p:cNvSpPr/>
          <p:nvPr/>
        </p:nvSpPr>
        <p:spPr>
          <a:xfrm>
            <a:off x="1828799" y="-104775"/>
            <a:ext cx="9818267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D73DA04-29E6-4BEE-B9CA-7FF8C3FCB521}"/>
              </a:ext>
            </a:extLst>
          </p:cNvPr>
          <p:cNvSpPr/>
          <p:nvPr/>
        </p:nvSpPr>
        <p:spPr>
          <a:xfrm>
            <a:off x="400050" y="6372225"/>
            <a:ext cx="12325350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E89F0D2-A868-F56E-7C15-F7EA5C9DC7F1}"/>
              </a:ext>
            </a:extLst>
          </p:cNvPr>
          <p:cNvSpPr/>
          <p:nvPr/>
        </p:nvSpPr>
        <p:spPr>
          <a:xfrm>
            <a:off x="6663516" y="254826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C0F86F9-A4D8-979C-4597-2E0EF445C2BD}"/>
              </a:ext>
            </a:extLst>
          </p:cNvPr>
          <p:cNvSpPr txBox="1"/>
          <p:nvPr/>
        </p:nvSpPr>
        <p:spPr>
          <a:xfrm>
            <a:off x="3186245" y="338244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Therapie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03055D0-2AFA-660B-41C5-DF61389A3824}"/>
              </a:ext>
            </a:extLst>
          </p:cNvPr>
          <p:cNvSpPr/>
          <p:nvPr/>
        </p:nvSpPr>
        <p:spPr>
          <a:xfrm>
            <a:off x="2902757" y="2607932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2064013-FBE3-9F10-4BD3-72BD708D2B8E}"/>
              </a:ext>
            </a:extLst>
          </p:cNvPr>
          <p:cNvSpPr/>
          <p:nvPr/>
        </p:nvSpPr>
        <p:spPr>
          <a:xfrm>
            <a:off x="579422" y="244444"/>
            <a:ext cx="7524723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2AF71DF-6C2C-05B0-5E89-8C9569DD631C}"/>
              </a:ext>
            </a:extLst>
          </p:cNvPr>
          <p:cNvSpPr/>
          <p:nvPr/>
        </p:nvSpPr>
        <p:spPr>
          <a:xfrm>
            <a:off x="9731577" y="3590449"/>
            <a:ext cx="184830" cy="189258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E725A438-6D61-6769-1053-1D2ACDB8F957}"/>
              </a:ext>
            </a:extLst>
          </p:cNvPr>
          <p:cNvSpPr/>
          <p:nvPr/>
        </p:nvSpPr>
        <p:spPr>
          <a:xfrm>
            <a:off x="7056145" y="3160796"/>
            <a:ext cx="1602670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89764FE-ECFA-12FA-D2B0-B9EF4B57C4E3}"/>
              </a:ext>
            </a:extLst>
          </p:cNvPr>
          <p:cNvSpPr txBox="1"/>
          <p:nvPr/>
        </p:nvSpPr>
        <p:spPr>
          <a:xfrm>
            <a:off x="7068671" y="338999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Nachsorge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21220AC-F3F3-CAFA-1756-1244BD372562}"/>
              </a:ext>
            </a:extLst>
          </p:cNvPr>
          <p:cNvSpPr txBox="1"/>
          <p:nvPr/>
        </p:nvSpPr>
        <p:spPr>
          <a:xfrm>
            <a:off x="8553763" y="3388420"/>
            <a:ext cx="117685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E72F45"/>
                </a:solidFill>
              </a:rPr>
              <a:t>Leber-</a:t>
            </a:r>
          </a:p>
          <a:p>
            <a:pPr algn="ctr"/>
            <a:r>
              <a:rPr lang="de-DE" b="1" dirty="0">
                <a:solidFill>
                  <a:srgbClr val="E72F45"/>
                </a:solidFill>
              </a:rPr>
              <a:t>Metastase</a:t>
            </a:r>
          </a:p>
        </p:txBody>
      </p:sp>
    </p:spTree>
    <p:extLst>
      <p:ext uri="{BB962C8B-B14F-4D97-AF65-F5344CB8AC3E}">
        <p14:creationId xmlns:p14="http://schemas.microsoft.com/office/powerpoint/2010/main" val="645300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4A1E-4657-CC15-5DA1-4059A9F1D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567A7F27-3E84-8E59-7A5A-0CD3CCF2A9DD}"/>
              </a:ext>
            </a:extLst>
          </p:cNvPr>
          <p:cNvSpPr/>
          <p:nvPr/>
        </p:nvSpPr>
        <p:spPr>
          <a:xfrm>
            <a:off x="0" y="-3900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EA0BFD7-05BF-8C9E-295B-D2B69530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4" y="-749998"/>
            <a:ext cx="2831812" cy="77127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E862080-BAEB-025B-0603-3B09C8113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4" y="-749998"/>
            <a:ext cx="2831812" cy="771277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CAA9C6B-C420-8A81-E57A-3933CD49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94" y="-744703"/>
            <a:ext cx="2831812" cy="7712773"/>
          </a:xfrm>
          <a:prstGeom prst="rect">
            <a:avLst/>
          </a:prstGeom>
        </p:spPr>
      </p:pic>
      <p:sp>
        <p:nvSpPr>
          <p:cNvPr id="5" name="AutoShape 2" descr="Pop Stars | Pop Music Dimensions &amp; Drawings | Dimensions.com">
            <a:extLst>
              <a:ext uri="{FF2B5EF4-FFF2-40B4-BE49-F238E27FC236}">
                <a16:creationId xmlns:a16="http://schemas.microsoft.com/office/drawing/2014/main" id="{37101E5F-BC0E-23B3-C723-B5EBB4889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196E93-5D60-251E-64B5-029C5196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5" y="-749999"/>
            <a:ext cx="2831812" cy="7712773"/>
          </a:xfrm>
          <a:prstGeom prst="rect">
            <a:avLst/>
          </a:prstGeom>
        </p:spPr>
      </p:pic>
      <p:sp>
        <p:nvSpPr>
          <p:cNvPr id="14" name="Explosion: 14 Zacken 13">
            <a:extLst>
              <a:ext uri="{FF2B5EF4-FFF2-40B4-BE49-F238E27FC236}">
                <a16:creationId xmlns:a16="http://schemas.microsoft.com/office/drawing/2014/main" id="{61015E54-D818-9A22-7C35-9D9A06C36932}"/>
              </a:ext>
            </a:extLst>
          </p:cNvPr>
          <p:cNvSpPr/>
          <p:nvPr/>
        </p:nvSpPr>
        <p:spPr>
          <a:xfrm rot="20123413">
            <a:off x="2601937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BB145B4-F5EA-8DBE-09F8-72EAB407C175}"/>
              </a:ext>
            </a:extLst>
          </p:cNvPr>
          <p:cNvSpPr/>
          <p:nvPr/>
        </p:nvSpPr>
        <p:spPr>
          <a:xfrm flipH="1">
            <a:off x="2151691" y="3668142"/>
            <a:ext cx="45719" cy="45719"/>
          </a:xfrm>
          <a:prstGeom prst="ellipse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EA2D72-5549-680C-AF11-69BBA494BF1A}"/>
              </a:ext>
            </a:extLst>
          </p:cNvPr>
          <p:cNvSpPr txBox="1"/>
          <p:nvPr/>
        </p:nvSpPr>
        <p:spPr>
          <a:xfrm>
            <a:off x="662024" y="3452644"/>
            <a:ext cx="14280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E72F45"/>
                </a:solidFill>
              </a:rPr>
              <a:t>Mikrometastase </a:t>
            </a:r>
          </a:p>
          <a:p>
            <a:pPr algn="ctr"/>
            <a:r>
              <a:rPr lang="de-DE" sz="1400" b="1" dirty="0">
                <a:solidFill>
                  <a:srgbClr val="E72F45"/>
                </a:solidFill>
              </a:rPr>
              <a:t>der Leber</a:t>
            </a:r>
          </a:p>
        </p:txBody>
      </p:sp>
      <p:sp>
        <p:nvSpPr>
          <p:cNvPr id="12" name="Pfeil: gebogen 11">
            <a:extLst>
              <a:ext uri="{FF2B5EF4-FFF2-40B4-BE49-F238E27FC236}">
                <a16:creationId xmlns:a16="http://schemas.microsoft.com/office/drawing/2014/main" id="{CFC75571-60F0-62C4-40E6-B5D4A4A683C3}"/>
              </a:ext>
            </a:extLst>
          </p:cNvPr>
          <p:cNvSpPr/>
          <p:nvPr/>
        </p:nvSpPr>
        <p:spPr>
          <a:xfrm rot="4671416">
            <a:off x="1329576" y="2296920"/>
            <a:ext cx="1644230" cy="1361671"/>
          </a:xfrm>
          <a:prstGeom prst="circularArrow">
            <a:avLst>
              <a:gd name="adj1" fmla="val 5091"/>
              <a:gd name="adj2" fmla="val 870094"/>
              <a:gd name="adj3" fmla="val 20974641"/>
              <a:gd name="adj4" fmla="val 19059055"/>
              <a:gd name="adj5" fmla="val 7268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6324360-F157-814F-BE33-AE947829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68" y="-827017"/>
            <a:ext cx="2831812" cy="7712773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B925B45E-800A-F063-5976-1766ED58C905}"/>
              </a:ext>
            </a:extLst>
          </p:cNvPr>
          <p:cNvSpPr/>
          <p:nvPr/>
        </p:nvSpPr>
        <p:spPr>
          <a:xfrm>
            <a:off x="9731577" y="3590449"/>
            <a:ext cx="184830" cy="189258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5F31EEF-C4F4-CF2C-9BEB-4D5ECB0E6A7E}"/>
              </a:ext>
            </a:extLst>
          </p:cNvPr>
          <p:cNvSpPr/>
          <p:nvPr/>
        </p:nvSpPr>
        <p:spPr>
          <a:xfrm flipH="1">
            <a:off x="5911989" y="3661518"/>
            <a:ext cx="45719" cy="52343"/>
          </a:xfrm>
          <a:prstGeom prst="ellipse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203FBF9-8623-4A9F-D6DA-E61A85FB3E2A}"/>
              </a:ext>
            </a:extLst>
          </p:cNvPr>
          <p:cNvSpPr/>
          <p:nvPr/>
        </p:nvSpPr>
        <p:spPr>
          <a:xfrm>
            <a:off x="590653" y="6372225"/>
            <a:ext cx="10839347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15C181F-303C-F916-97BE-025934093156}"/>
              </a:ext>
            </a:extLst>
          </p:cNvPr>
          <p:cNvSpPr/>
          <p:nvPr/>
        </p:nvSpPr>
        <p:spPr>
          <a:xfrm>
            <a:off x="1828799" y="-104775"/>
            <a:ext cx="10226689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2207131D-CF0C-E11D-BC2A-27A4FAAFCA57}"/>
              </a:ext>
            </a:extLst>
          </p:cNvPr>
          <p:cNvSpPr/>
          <p:nvPr/>
        </p:nvSpPr>
        <p:spPr>
          <a:xfrm>
            <a:off x="7056145" y="3160796"/>
            <a:ext cx="1602670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8CDB3F-EB4A-2C60-B140-94D0F023DA29}"/>
              </a:ext>
            </a:extLst>
          </p:cNvPr>
          <p:cNvSpPr txBox="1"/>
          <p:nvPr/>
        </p:nvSpPr>
        <p:spPr>
          <a:xfrm>
            <a:off x="8553763" y="3388420"/>
            <a:ext cx="117685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E72F45"/>
                </a:solidFill>
              </a:rPr>
              <a:t>Leber-</a:t>
            </a:r>
          </a:p>
          <a:p>
            <a:pPr algn="ctr"/>
            <a:r>
              <a:rPr lang="de-DE" b="1" dirty="0">
                <a:solidFill>
                  <a:srgbClr val="E72F45"/>
                </a:solidFill>
              </a:rPr>
              <a:t>Metastase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7B03400-A25D-3297-3B45-9193C812A703}"/>
              </a:ext>
            </a:extLst>
          </p:cNvPr>
          <p:cNvSpPr txBox="1"/>
          <p:nvPr/>
        </p:nvSpPr>
        <p:spPr>
          <a:xfrm>
            <a:off x="7068671" y="338999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Nachsorge</a:t>
            </a: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149E39AC-98F6-E01D-ECC4-490591FDCBE8}"/>
              </a:ext>
            </a:extLst>
          </p:cNvPr>
          <p:cNvSpPr/>
          <p:nvPr/>
        </p:nvSpPr>
        <p:spPr>
          <a:xfrm>
            <a:off x="3109445" y="3162300"/>
            <a:ext cx="1498591" cy="809625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31AA678-5F19-B3B6-9AC6-5EE001C7715F}"/>
              </a:ext>
            </a:extLst>
          </p:cNvPr>
          <p:cNvSpPr txBox="1"/>
          <p:nvPr/>
        </p:nvSpPr>
        <p:spPr>
          <a:xfrm>
            <a:off x="4422322" y="3446020"/>
            <a:ext cx="14280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E72F45"/>
                </a:solidFill>
              </a:rPr>
              <a:t>Mikrometastase </a:t>
            </a:r>
          </a:p>
          <a:p>
            <a:pPr algn="ctr"/>
            <a:r>
              <a:rPr lang="de-DE" sz="1400" b="1" dirty="0">
                <a:solidFill>
                  <a:srgbClr val="E72F45"/>
                </a:solidFill>
              </a:rPr>
              <a:t>der Leber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5EB488C-0A8A-32BD-0EC7-8F18C56E2179}"/>
              </a:ext>
            </a:extLst>
          </p:cNvPr>
          <p:cNvSpPr txBox="1"/>
          <p:nvPr/>
        </p:nvSpPr>
        <p:spPr>
          <a:xfrm>
            <a:off x="3085765" y="338244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Therapie</a:t>
            </a:r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33C76DA8-8C4B-75C2-2694-ECDB524A53AC}"/>
              </a:ext>
            </a:extLst>
          </p:cNvPr>
          <p:cNvSpPr/>
          <p:nvPr/>
        </p:nvSpPr>
        <p:spPr>
          <a:xfrm rot="16989494">
            <a:off x="2668447" y="2784794"/>
            <a:ext cx="333375" cy="113156"/>
          </a:xfrm>
          <a:prstGeom prst="rightArrow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B0131F5-7418-0556-199A-48A726B0B80D}"/>
              </a:ext>
            </a:extLst>
          </p:cNvPr>
          <p:cNvSpPr/>
          <p:nvPr/>
        </p:nvSpPr>
        <p:spPr>
          <a:xfrm>
            <a:off x="2863041" y="252921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351C6A0-60A4-E7B5-6539-E6391965A171}"/>
              </a:ext>
            </a:extLst>
          </p:cNvPr>
          <p:cNvSpPr/>
          <p:nvPr/>
        </p:nvSpPr>
        <p:spPr>
          <a:xfrm>
            <a:off x="2902757" y="2607932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899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DA1A5-F40A-8A62-2FDD-304C3883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27F26FD3-9877-8A73-85ED-7B194C329902}"/>
              </a:ext>
            </a:extLst>
          </p:cNvPr>
          <p:cNvSpPr/>
          <p:nvPr/>
        </p:nvSpPr>
        <p:spPr>
          <a:xfrm>
            <a:off x="0" y="-26996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utoShape 2" descr="Pop Stars | Pop Music Dimensions &amp; Drawings | Dimensions.com">
            <a:extLst>
              <a:ext uri="{FF2B5EF4-FFF2-40B4-BE49-F238E27FC236}">
                <a16:creationId xmlns:a16="http://schemas.microsoft.com/office/drawing/2014/main" id="{51CCA690-7182-A47C-B0B0-4E6AE06D1C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D77FFC-57FF-493E-FE39-FF08AFF4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33" y="-749998"/>
            <a:ext cx="2831812" cy="7712773"/>
          </a:xfrm>
          <a:prstGeom prst="rect">
            <a:avLst/>
          </a:prstGeom>
        </p:spPr>
      </p:pic>
      <p:sp>
        <p:nvSpPr>
          <p:cNvPr id="14" name="Explosion: 14 Zacken 13">
            <a:extLst>
              <a:ext uri="{FF2B5EF4-FFF2-40B4-BE49-F238E27FC236}">
                <a16:creationId xmlns:a16="http://schemas.microsoft.com/office/drawing/2014/main" id="{B03BC920-10C5-BC66-44AD-71C5EF2C8A69}"/>
              </a:ext>
            </a:extLst>
          </p:cNvPr>
          <p:cNvSpPr/>
          <p:nvPr/>
        </p:nvSpPr>
        <p:spPr>
          <a:xfrm rot="20123413">
            <a:off x="2600696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B43E99C-040A-9C77-62CF-9E5DE2B0B589}"/>
              </a:ext>
            </a:extLst>
          </p:cNvPr>
          <p:cNvSpPr/>
          <p:nvPr/>
        </p:nvSpPr>
        <p:spPr>
          <a:xfrm>
            <a:off x="2863041" y="2529210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C59C4008-A741-B684-66BD-316C10A6689F}"/>
              </a:ext>
            </a:extLst>
          </p:cNvPr>
          <p:cNvSpPr/>
          <p:nvPr/>
        </p:nvSpPr>
        <p:spPr>
          <a:xfrm rot="16989494">
            <a:off x="2668447" y="2784794"/>
            <a:ext cx="333375" cy="113156"/>
          </a:xfrm>
          <a:prstGeom prst="rightArrow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41886D-0BF2-D2A9-D646-BF4E74AA7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94" y="-749998"/>
            <a:ext cx="2831812" cy="77127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262014B-E2A9-F372-DFC6-AD14BABC93A2}"/>
              </a:ext>
            </a:extLst>
          </p:cNvPr>
          <p:cNvSpPr/>
          <p:nvPr/>
        </p:nvSpPr>
        <p:spPr>
          <a:xfrm>
            <a:off x="1828799" y="-104775"/>
            <a:ext cx="9818267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0E97DE9-9815-F57B-8195-2F70797367EE}"/>
              </a:ext>
            </a:extLst>
          </p:cNvPr>
          <p:cNvSpPr/>
          <p:nvPr/>
        </p:nvSpPr>
        <p:spPr>
          <a:xfrm>
            <a:off x="400050" y="6372225"/>
            <a:ext cx="12325350" cy="590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E4B26C-4EAD-07A3-FF7C-84F3B7FA4A13}"/>
              </a:ext>
            </a:extLst>
          </p:cNvPr>
          <p:cNvSpPr txBox="1"/>
          <p:nvPr/>
        </p:nvSpPr>
        <p:spPr>
          <a:xfrm>
            <a:off x="3186245" y="3382446"/>
            <a:ext cx="147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Therapie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1A41378-AB9C-CE84-1E00-E9AAA36233DF}"/>
              </a:ext>
            </a:extLst>
          </p:cNvPr>
          <p:cNvSpPr/>
          <p:nvPr/>
        </p:nvSpPr>
        <p:spPr>
          <a:xfrm>
            <a:off x="2902757" y="2607932"/>
            <a:ext cx="45719" cy="76025"/>
          </a:xfrm>
          <a:prstGeom prst="ellipse">
            <a:avLst/>
          </a:prstGeom>
          <a:solidFill>
            <a:srgbClr val="E72F45"/>
          </a:solidFill>
          <a:ln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B48D39F-F58D-156D-39A4-757CA8CC20E7}"/>
              </a:ext>
            </a:extLst>
          </p:cNvPr>
          <p:cNvSpPr/>
          <p:nvPr/>
        </p:nvSpPr>
        <p:spPr>
          <a:xfrm>
            <a:off x="579423" y="244444"/>
            <a:ext cx="3757772" cy="640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xplosion: 14 Zacken 16">
            <a:extLst>
              <a:ext uri="{FF2B5EF4-FFF2-40B4-BE49-F238E27FC236}">
                <a16:creationId xmlns:a16="http://schemas.microsoft.com/office/drawing/2014/main" id="{26C825DE-5F01-C6F9-800B-64D420AC7D72}"/>
              </a:ext>
            </a:extLst>
          </p:cNvPr>
          <p:cNvSpPr/>
          <p:nvPr/>
        </p:nvSpPr>
        <p:spPr>
          <a:xfrm rot="20123413">
            <a:off x="6405982" y="3021188"/>
            <a:ext cx="263752" cy="252876"/>
          </a:xfrm>
          <a:prstGeom prst="irregularSeal2">
            <a:avLst/>
          </a:prstGeom>
          <a:solidFill>
            <a:srgbClr val="E72F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459EBCF7-9FD2-701E-4271-1D02B09ADA56}"/>
              </a:ext>
            </a:extLst>
          </p:cNvPr>
          <p:cNvSpPr/>
          <p:nvPr/>
        </p:nvSpPr>
        <p:spPr>
          <a:xfrm rot="16989494">
            <a:off x="6461855" y="2783713"/>
            <a:ext cx="333375" cy="115956"/>
          </a:xfrm>
          <a:prstGeom prst="rightArrow">
            <a:avLst>
              <a:gd name="adj1" fmla="val 50000"/>
              <a:gd name="adj2" fmla="val 72136"/>
            </a:avLst>
          </a:prstGeom>
          <a:solidFill>
            <a:srgbClr val="E72F45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E8E6C30-BE4C-2B07-D167-444B7904AE9E}"/>
              </a:ext>
            </a:extLst>
          </p:cNvPr>
          <p:cNvSpPr txBox="1"/>
          <p:nvPr/>
        </p:nvSpPr>
        <p:spPr>
          <a:xfrm>
            <a:off x="6899110" y="2382556"/>
            <a:ext cx="1518137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Lymphknoten</a:t>
            </a:r>
          </a:p>
        </p:txBody>
      </p:sp>
      <p:sp>
        <p:nvSpPr>
          <p:cNvPr id="20" name="Pfeil: gebogen 19">
            <a:extLst>
              <a:ext uri="{FF2B5EF4-FFF2-40B4-BE49-F238E27FC236}">
                <a16:creationId xmlns:a16="http://schemas.microsoft.com/office/drawing/2014/main" id="{F2E96FFF-A565-904C-AE1B-5393A6DAAA6A}"/>
              </a:ext>
            </a:extLst>
          </p:cNvPr>
          <p:cNvSpPr/>
          <p:nvPr/>
        </p:nvSpPr>
        <p:spPr>
          <a:xfrm rot="5400000">
            <a:off x="3830277" y="3011386"/>
            <a:ext cx="4318371" cy="1400749"/>
          </a:xfrm>
          <a:prstGeom prst="circularArrow">
            <a:avLst>
              <a:gd name="adj1" fmla="val 6813"/>
              <a:gd name="adj2" fmla="val 414041"/>
              <a:gd name="adj3" fmla="val 21367187"/>
              <a:gd name="adj4" fmla="val 13937938"/>
              <a:gd name="adj5" fmla="val 10634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Pfeil: gebogen 20">
            <a:extLst>
              <a:ext uri="{FF2B5EF4-FFF2-40B4-BE49-F238E27FC236}">
                <a16:creationId xmlns:a16="http://schemas.microsoft.com/office/drawing/2014/main" id="{35689F8F-7436-E8E0-3C24-941349186B00}"/>
              </a:ext>
            </a:extLst>
          </p:cNvPr>
          <p:cNvSpPr/>
          <p:nvPr/>
        </p:nvSpPr>
        <p:spPr>
          <a:xfrm rot="5400000">
            <a:off x="5069557" y="2026284"/>
            <a:ext cx="1776650" cy="1472184"/>
          </a:xfrm>
          <a:prstGeom prst="circularArrow">
            <a:avLst>
              <a:gd name="adj1" fmla="val 5091"/>
              <a:gd name="adj2" fmla="val 870094"/>
              <a:gd name="adj3" fmla="val 20974641"/>
              <a:gd name="adj4" fmla="val 19059055"/>
              <a:gd name="adj5" fmla="val 7268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Pfeil: gebogen 21">
            <a:extLst>
              <a:ext uri="{FF2B5EF4-FFF2-40B4-BE49-F238E27FC236}">
                <a16:creationId xmlns:a16="http://schemas.microsoft.com/office/drawing/2014/main" id="{8D5DB58E-49DE-1272-403C-4D2948AACA66}"/>
              </a:ext>
            </a:extLst>
          </p:cNvPr>
          <p:cNvSpPr/>
          <p:nvPr/>
        </p:nvSpPr>
        <p:spPr>
          <a:xfrm rot="7088704">
            <a:off x="5610275" y="1776362"/>
            <a:ext cx="1077273" cy="1752698"/>
          </a:xfrm>
          <a:prstGeom prst="circularArrow">
            <a:avLst>
              <a:gd name="adj1" fmla="val 6813"/>
              <a:gd name="adj2" fmla="val 1266848"/>
              <a:gd name="adj3" fmla="val 21367187"/>
              <a:gd name="adj4" fmla="val 18437283"/>
              <a:gd name="adj5" fmla="val 10136"/>
            </a:avLst>
          </a:prstGeom>
          <a:solidFill>
            <a:srgbClr val="E72F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8D6F482-E423-0031-57A3-7D33CE48A66D}"/>
              </a:ext>
            </a:extLst>
          </p:cNvPr>
          <p:cNvSpPr txBox="1"/>
          <p:nvPr/>
        </p:nvSpPr>
        <p:spPr>
          <a:xfrm>
            <a:off x="4716909" y="5492089"/>
            <a:ext cx="11252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Knochen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3F221A3-2CAE-FABE-0E9E-E6E33F12DB89}"/>
              </a:ext>
            </a:extLst>
          </p:cNvPr>
          <p:cNvSpPr txBox="1"/>
          <p:nvPr/>
        </p:nvSpPr>
        <p:spPr>
          <a:xfrm>
            <a:off x="5096306" y="3476819"/>
            <a:ext cx="8096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Leber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8CB30D3-6084-75A2-717E-A206BE03A1CB}"/>
              </a:ext>
            </a:extLst>
          </p:cNvPr>
          <p:cNvSpPr/>
          <p:nvPr/>
        </p:nvSpPr>
        <p:spPr>
          <a:xfrm>
            <a:off x="6647537" y="2529210"/>
            <a:ext cx="65621" cy="96607"/>
          </a:xfrm>
          <a:prstGeom prst="ellipse">
            <a:avLst/>
          </a:prstGeom>
          <a:solidFill>
            <a:srgbClr val="E72F45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367C82C-DF6B-1DF1-11B2-A18EF41FB952}"/>
              </a:ext>
            </a:extLst>
          </p:cNvPr>
          <p:cNvSpPr txBox="1"/>
          <p:nvPr/>
        </p:nvSpPr>
        <p:spPr>
          <a:xfrm>
            <a:off x="4995889" y="2775465"/>
            <a:ext cx="8096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72F45"/>
                </a:solidFill>
              </a:rPr>
              <a:t>Lunge</a:t>
            </a:r>
          </a:p>
        </p:txBody>
      </p:sp>
    </p:spTree>
    <p:extLst>
      <p:ext uri="{BB962C8B-B14F-4D97-AF65-F5344CB8AC3E}">
        <p14:creationId xmlns:p14="http://schemas.microsoft.com/office/powerpoint/2010/main" val="298629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FE4DA-6468-D951-C304-A3F9E730E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97B0D1F-F988-CB5B-6537-766487890E0C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57A653A9-F6EC-8982-A0C4-45C0C777590A}"/>
              </a:ext>
            </a:extLst>
          </p:cNvPr>
          <p:cNvSpPr/>
          <p:nvPr/>
        </p:nvSpPr>
        <p:spPr>
          <a:xfrm>
            <a:off x="619124" y="1504948"/>
            <a:ext cx="2114551" cy="1047751"/>
          </a:xfrm>
          <a:prstGeom prst="wedgeRectCallout">
            <a:avLst/>
          </a:prstGeom>
          <a:solidFill>
            <a:srgbClr val="D2F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Einführung der brusterhaltenden Operation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BBB525-D3B7-272C-A465-DAA6A7E37508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23A2B7-019B-3866-3660-BE18323922F6}"/>
              </a:ext>
            </a:extLst>
          </p:cNvPr>
          <p:cNvSpPr txBox="1"/>
          <p:nvPr/>
        </p:nvSpPr>
        <p:spPr>
          <a:xfrm>
            <a:off x="714375" y="2826692"/>
            <a:ext cx="105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dirty="0">
                <a:solidFill>
                  <a:schemeClr val="bg1"/>
                </a:solidFill>
              </a:rPr>
              <a:t>1981 </a:t>
            </a:r>
            <a:r>
              <a:rPr lang="de-DE" sz="2400" dirty="0">
                <a:solidFill>
                  <a:srgbClr val="E72F45"/>
                </a:solidFill>
              </a:rPr>
              <a:t>           ca. 2000           2011 </a:t>
            </a:r>
            <a:r>
              <a:rPr lang="de-DE" sz="2400" b="1" dirty="0">
                <a:solidFill>
                  <a:srgbClr val="E72F45"/>
                </a:solidFill>
              </a:rPr>
              <a:t>              </a:t>
            </a:r>
            <a:r>
              <a:rPr lang="de-DE" sz="2400" b="1" dirty="0">
                <a:solidFill>
                  <a:schemeClr val="bg1"/>
                </a:solidFill>
              </a:rPr>
              <a:t>bis ca. 2015      </a:t>
            </a:r>
            <a:r>
              <a:rPr lang="de-DE" sz="2400" b="1" dirty="0">
                <a:solidFill>
                  <a:srgbClr val="E72F45"/>
                </a:solidFill>
              </a:rPr>
              <a:t>                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D632CADA-64F8-CEC8-50B8-5ACE1698B25B}"/>
              </a:ext>
            </a:extLst>
          </p:cNvPr>
          <p:cNvSpPr/>
          <p:nvPr/>
        </p:nvSpPr>
        <p:spPr>
          <a:xfrm rot="10800000">
            <a:off x="942975" y="3587916"/>
            <a:ext cx="2676524" cy="1119919"/>
          </a:xfrm>
          <a:prstGeom prst="wedgeRectCallout">
            <a:avLst/>
          </a:prstGeom>
          <a:solidFill>
            <a:srgbClr val="F8CAD3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F47FF2F-CA49-20BD-0846-26805B6EAC6A}"/>
              </a:ext>
            </a:extLst>
          </p:cNvPr>
          <p:cNvSpPr txBox="1"/>
          <p:nvPr/>
        </p:nvSpPr>
        <p:spPr>
          <a:xfrm>
            <a:off x="1028698" y="3643304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DE" sz="2000" b="1" dirty="0"/>
              <a:t>Erfindung“ der Wächterlymphknoten-Methode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F9C56781-BFDA-5C84-A8BE-3D0F6F82DA4E}"/>
              </a:ext>
            </a:extLst>
          </p:cNvPr>
          <p:cNvSpPr/>
          <p:nvPr/>
        </p:nvSpPr>
        <p:spPr>
          <a:xfrm rot="10800000" flipH="1">
            <a:off x="3829048" y="3581399"/>
            <a:ext cx="2505077" cy="1936584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A831D66-75F8-81CD-ADF3-8A30503EC9E1}"/>
              </a:ext>
            </a:extLst>
          </p:cNvPr>
          <p:cNvSpPr txBox="1"/>
          <p:nvPr/>
        </p:nvSpPr>
        <p:spPr>
          <a:xfrm>
            <a:off x="3838574" y="3700926"/>
            <a:ext cx="2590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Verzicht auf die Ausräumung der Achsellymphknoten bei Befall von 1-2 Wächterlymphknoten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E9893878-5F03-77CC-3680-57645B72DFA3}"/>
              </a:ext>
            </a:extLst>
          </p:cNvPr>
          <p:cNvSpPr/>
          <p:nvPr/>
        </p:nvSpPr>
        <p:spPr>
          <a:xfrm flipH="1">
            <a:off x="4972048" y="1340016"/>
            <a:ext cx="2438401" cy="1193634"/>
          </a:xfrm>
          <a:prstGeom prst="wedgeRectCallout">
            <a:avLst/>
          </a:prstGeom>
          <a:solidFill>
            <a:schemeClr val="bg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Verringerung der Schnittränder bei der Brusterhaltenden Operation</a:t>
            </a:r>
          </a:p>
        </p:txBody>
      </p:sp>
    </p:spTree>
    <p:extLst>
      <p:ext uri="{BB962C8B-B14F-4D97-AF65-F5344CB8AC3E}">
        <p14:creationId xmlns:p14="http://schemas.microsoft.com/office/powerpoint/2010/main" val="3250458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095A5C7-D194-000E-B6EE-19E9488A874F}"/>
              </a:ext>
            </a:extLst>
          </p:cNvPr>
          <p:cNvSpPr txBox="1"/>
          <p:nvPr/>
        </p:nvSpPr>
        <p:spPr>
          <a:xfrm>
            <a:off x="823608" y="725351"/>
            <a:ext cx="1054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Frage der Schnittränder:</a:t>
            </a:r>
          </a:p>
          <a:p>
            <a:pPr algn="ctr"/>
            <a:r>
              <a:rPr lang="de-DE" sz="3200" b="1" dirty="0"/>
              <a:t>wie weit im Gesunden muss geschnitten werden?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78E8ED-A709-9047-3654-0F9AD8AA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45" y="2010427"/>
            <a:ext cx="4796908" cy="429195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7C064CF-0947-2A93-BA9A-128117E5E6B2}"/>
              </a:ext>
            </a:extLst>
          </p:cNvPr>
          <p:cNvSpPr/>
          <p:nvPr/>
        </p:nvSpPr>
        <p:spPr>
          <a:xfrm>
            <a:off x="3697545" y="2010427"/>
            <a:ext cx="768947" cy="14996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513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E65A-2CF7-E42D-0DC9-64CE790D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5D7BB8F-6124-3E2B-0B56-E1CF95F32F08}"/>
              </a:ext>
            </a:extLst>
          </p:cNvPr>
          <p:cNvSpPr txBox="1"/>
          <p:nvPr/>
        </p:nvSpPr>
        <p:spPr>
          <a:xfrm>
            <a:off x="823608" y="725351"/>
            <a:ext cx="1054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Frage der Schnittränder:</a:t>
            </a:r>
          </a:p>
          <a:p>
            <a:pPr algn="ctr"/>
            <a:r>
              <a:rPr lang="de-DE" sz="3200" b="1" dirty="0"/>
              <a:t>wie weit im Gesunden muss geschnitten werden?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05ADCC-EA55-1DB8-7503-0AC8CAA3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45" y="2010427"/>
            <a:ext cx="4796908" cy="42919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A9E4A8A-5AFC-0B01-E0EE-C189DEB87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10" y="3717855"/>
            <a:ext cx="744578" cy="87709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B4ECEFE-C0F6-A724-CDF3-FEE6C3A3EFA0}"/>
              </a:ext>
            </a:extLst>
          </p:cNvPr>
          <p:cNvSpPr/>
          <p:nvPr/>
        </p:nvSpPr>
        <p:spPr>
          <a:xfrm>
            <a:off x="3697545" y="2010427"/>
            <a:ext cx="768947" cy="14996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297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1BD7E-658A-FDA0-6300-B45FF8DAA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127D44F-FEEB-0520-E671-70CCB708EA3B}"/>
              </a:ext>
            </a:extLst>
          </p:cNvPr>
          <p:cNvSpPr txBox="1"/>
          <p:nvPr/>
        </p:nvSpPr>
        <p:spPr>
          <a:xfrm>
            <a:off x="823608" y="725351"/>
            <a:ext cx="1054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Frage der Schnittränder:</a:t>
            </a:r>
          </a:p>
          <a:p>
            <a:pPr algn="ctr"/>
            <a:r>
              <a:rPr lang="de-DE" sz="3200" b="1" dirty="0"/>
              <a:t>wie weit im Gesunden muss geschnitten werden?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1BADBB-F066-C9CB-1E34-A6658400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45" y="2010427"/>
            <a:ext cx="4796908" cy="42919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074F58E-D901-3750-8C73-5858018A9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10" y="3717855"/>
            <a:ext cx="744578" cy="87709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374B3A8-97A2-FDF1-6656-8D96B11A4620}"/>
              </a:ext>
            </a:extLst>
          </p:cNvPr>
          <p:cNvSpPr/>
          <p:nvPr/>
        </p:nvSpPr>
        <p:spPr>
          <a:xfrm>
            <a:off x="4624401" y="3111570"/>
            <a:ext cx="2652665" cy="2303744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99235F5-6C8A-3781-276B-9B92180BF8DD}"/>
              </a:ext>
            </a:extLst>
          </p:cNvPr>
          <p:cNvSpPr/>
          <p:nvPr/>
        </p:nvSpPr>
        <p:spPr>
          <a:xfrm>
            <a:off x="3697545" y="2010427"/>
            <a:ext cx="768947" cy="14996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430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836C3-347D-2D1B-434D-AE33402DF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179DD02-3C22-B8FA-B33B-37196D7B8D1A}"/>
              </a:ext>
            </a:extLst>
          </p:cNvPr>
          <p:cNvSpPr txBox="1"/>
          <p:nvPr/>
        </p:nvSpPr>
        <p:spPr>
          <a:xfrm>
            <a:off x="823608" y="725351"/>
            <a:ext cx="1054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Frage der Schnittränder:</a:t>
            </a:r>
          </a:p>
          <a:p>
            <a:pPr algn="ctr"/>
            <a:r>
              <a:rPr lang="de-DE" sz="3200" b="1" dirty="0"/>
              <a:t>wie weit im Gesunden muss geschnitten werden?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81A294-0BDA-1A72-EEF9-459C4B89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45" y="2010427"/>
            <a:ext cx="4796908" cy="42919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71967C1-DE0C-A158-E7EA-F3C4B8737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10" y="3717855"/>
            <a:ext cx="744578" cy="87709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6135F11-AEDB-6053-BBD5-47C7C6A66A0D}"/>
              </a:ext>
            </a:extLst>
          </p:cNvPr>
          <p:cNvSpPr/>
          <p:nvPr/>
        </p:nvSpPr>
        <p:spPr>
          <a:xfrm>
            <a:off x="5533695" y="3619500"/>
            <a:ext cx="1057605" cy="1028700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AF6D643-3589-D357-E5AE-E973FA70B1EC}"/>
              </a:ext>
            </a:extLst>
          </p:cNvPr>
          <p:cNvSpPr/>
          <p:nvPr/>
        </p:nvSpPr>
        <p:spPr>
          <a:xfrm>
            <a:off x="3697545" y="2010427"/>
            <a:ext cx="768947" cy="14996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3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DD68B-FB46-CE2C-487F-BD0D75613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B0126F0-4F59-4E7C-7BC8-2AF135CAC257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81BCC1-64B3-D46F-7385-80EAAB2CDE71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3D31FC-B65A-5181-1536-6AD9408833B5}"/>
              </a:ext>
            </a:extLst>
          </p:cNvPr>
          <p:cNvSpPr/>
          <p:nvPr/>
        </p:nvSpPr>
        <p:spPr>
          <a:xfrm>
            <a:off x="2347914" y="3519487"/>
            <a:ext cx="7896224" cy="1323975"/>
          </a:xfrm>
          <a:prstGeom prst="ellipse">
            <a:avLst/>
          </a:prstGeom>
          <a:solidFill>
            <a:srgbClr val="F8CAD3">
              <a:alpha val="39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15DFC5-771E-0044-4A07-F36C31D1A1C8}"/>
              </a:ext>
            </a:extLst>
          </p:cNvPr>
          <p:cNvSpPr txBox="1"/>
          <p:nvPr/>
        </p:nvSpPr>
        <p:spPr>
          <a:xfrm>
            <a:off x="2376484" y="3732193"/>
            <a:ext cx="7467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Die Entwicklung der Operation der Lymphknoten </a:t>
            </a:r>
          </a:p>
          <a:p>
            <a:pPr algn="ctr"/>
            <a:r>
              <a:rPr lang="de-DE" sz="2800" b="1" dirty="0"/>
              <a:t>beim Mammakarzinom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3F3A20-DF0C-C08E-8AF8-6151810317EA}"/>
              </a:ext>
            </a:extLst>
          </p:cNvPr>
          <p:cNvSpPr/>
          <p:nvPr/>
        </p:nvSpPr>
        <p:spPr>
          <a:xfrm>
            <a:off x="2762251" y="1441579"/>
            <a:ext cx="7067550" cy="1323975"/>
          </a:xfrm>
          <a:prstGeom prst="ellipse">
            <a:avLst/>
          </a:prstGeom>
          <a:solidFill>
            <a:srgbClr val="D2F9F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76272B-2AD5-55AB-F5EE-7F473E7CB542}"/>
              </a:ext>
            </a:extLst>
          </p:cNvPr>
          <p:cNvSpPr txBox="1"/>
          <p:nvPr/>
        </p:nvSpPr>
        <p:spPr>
          <a:xfrm>
            <a:off x="2362199" y="1630382"/>
            <a:ext cx="7467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Die Entwicklung der Operation der Brust </a:t>
            </a:r>
          </a:p>
          <a:p>
            <a:pPr algn="ctr"/>
            <a:r>
              <a:rPr lang="de-DE" sz="2800" b="1" dirty="0"/>
              <a:t>beim Mammakarzinom</a:t>
            </a:r>
          </a:p>
        </p:txBody>
      </p:sp>
    </p:spTree>
    <p:extLst>
      <p:ext uri="{BB962C8B-B14F-4D97-AF65-F5344CB8AC3E}">
        <p14:creationId xmlns:p14="http://schemas.microsoft.com/office/powerpoint/2010/main" val="615568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E86F33-B940-4AF2-E9AB-0E50F0E293D3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9F7B7A3-8E6E-44F2-FA66-09D40FBF43A7}"/>
              </a:ext>
            </a:extLst>
          </p:cNvPr>
          <p:cNvSpPr/>
          <p:nvPr/>
        </p:nvSpPr>
        <p:spPr>
          <a:xfrm>
            <a:off x="1874552" y="4657725"/>
            <a:ext cx="8060023" cy="176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4" descr="C:\Users\nb\Pictures\Margins SSO 2014 2.png">
            <a:extLst>
              <a:ext uri="{FF2B5EF4-FFF2-40B4-BE49-F238E27FC236}">
                <a16:creationId xmlns:a16="http://schemas.microsoft.com/office/drawing/2014/main" id="{81F24C89-2718-5772-FB93-CB2B66D6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4575" y="1798130"/>
            <a:ext cx="7402849" cy="2572163"/>
          </a:xfrm>
          <a:prstGeom prst="rect">
            <a:avLst/>
          </a:prstGeom>
          <a:noFill/>
        </p:spPr>
      </p:pic>
      <p:pic>
        <p:nvPicPr>
          <p:cNvPr id="3" name="Picture 3" descr="C:\Users\nb\Pictures\Margins SSO 2014 1.png">
            <a:extLst>
              <a:ext uri="{FF2B5EF4-FFF2-40B4-BE49-F238E27FC236}">
                <a16:creationId xmlns:a16="http://schemas.microsoft.com/office/drawing/2014/main" id="{6E03FC02-CD8E-43A1-31EA-FDC123F1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577" y="1028142"/>
            <a:ext cx="7402848" cy="839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247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E86F33-B940-4AF2-E9AB-0E50F0E293D3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9F7B7A3-8E6E-44F2-FA66-09D40FBF43A7}"/>
              </a:ext>
            </a:extLst>
          </p:cNvPr>
          <p:cNvSpPr/>
          <p:nvPr/>
        </p:nvSpPr>
        <p:spPr>
          <a:xfrm>
            <a:off x="1874552" y="4657725"/>
            <a:ext cx="8060023" cy="176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3" descr="C:\Users\nb\Pictures\Margins SSO 2014 1.png">
            <a:extLst>
              <a:ext uri="{FF2B5EF4-FFF2-40B4-BE49-F238E27FC236}">
                <a16:creationId xmlns:a16="http://schemas.microsoft.com/office/drawing/2014/main" id="{6E03FC02-CD8E-43A1-31EA-FDC123F1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4577" y="1028142"/>
            <a:ext cx="7402848" cy="839266"/>
          </a:xfrm>
          <a:prstGeom prst="rect">
            <a:avLst/>
          </a:prstGeom>
          <a:noFill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528961-B067-64BA-A783-51FF78C1E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997" y="1888996"/>
            <a:ext cx="5468004" cy="44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4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3E48C-4A35-0C7D-FF58-4C0D01C62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8E8CC9C-E569-0215-1656-89D71DE37236}"/>
              </a:ext>
            </a:extLst>
          </p:cNvPr>
          <p:cNvSpPr txBox="1"/>
          <p:nvPr/>
        </p:nvSpPr>
        <p:spPr>
          <a:xfrm>
            <a:off x="823608" y="725351"/>
            <a:ext cx="1054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Frage der Schnittränder:</a:t>
            </a:r>
          </a:p>
          <a:p>
            <a:pPr algn="ctr"/>
            <a:r>
              <a:rPr lang="de-DE" sz="3200" b="1" dirty="0"/>
              <a:t>wie weit im Gesunden muss geschnitten werden?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0F1B73-2101-8A21-0375-58F7E29D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45" y="2010427"/>
            <a:ext cx="4796908" cy="42919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A7058D8-ED32-C701-43EB-D9E62C0E2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10" y="3717855"/>
            <a:ext cx="744578" cy="87709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4CB6AC3-798E-5A07-3AF1-AC9FF7A18FAF}"/>
              </a:ext>
            </a:extLst>
          </p:cNvPr>
          <p:cNvSpPr/>
          <p:nvPr/>
        </p:nvSpPr>
        <p:spPr>
          <a:xfrm>
            <a:off x="5533695" y="3619500"/>
            <a:ext cx="1057605" cy="1028700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4336B75-5D05-9D7D-E1D0-58905623315D}"/>
              </a:ext>
            </a:extLst>
          </p:cNvPr>
          <p:cNvSpPr/>
          <p:nvPr/>
        </p:nvSpPr>
        <p:spPr>
          <a:xfrm>
            <a:off x="3697545" y="2010427"/>
            <a:ext cx="768947" cy="14996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920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4834D-208B-D8D7-7201-83389CF36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2513743-3123-D48D-0FCE-52CA0EC27E56}"/>
              </a:ext>
            </a:extLst>
          </p:cNvPr>
          <p:cNvSpPr txBox="1"/>
          <p:nvPr/>
        </p:nvSpPr>
        <p:spPr>
          <a:xfrm>
            <a:off x="823608" y="725351"/>
            <a:ext cx="1054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Frage der Schnittränder:</a:t>
            </a:r>
          </a:p>
          <a:p>
            <a:pPr algn="ctr"/>
            <a:r>
              <a:rPr lang="de-DE" sz="3200" b="1" dirty="0"/>
              <a:t>wie weit im Gesunden muss geschnitten werden?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0A71C7-DFBD-DF11-9DB2-C549A13E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45" y="2010427"/>
            <a:ext cx="4796908" cy="42919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5B184C2-D34A-669D-52E9-53E485DFD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10" y="3717855"/>
            <a:ext cx="744578" cy="87709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24D32FD-4174-67FF-3610-AC15F6563A37}"/>
              </a:ext>
            </a:extLst>
          </p:cNvPr>
          <p:cNvSpPr/>
          <p:nvPr/>
        </p:nvSpPr>
        <p:spPr>
          <a:xfrm>
            <a:off x="3697545" y="2010427"/>
            <a:ext cx="768947" cy="14996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624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EA6873A9-8411-03BB-E3D1-DB216083D009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BF1B342F-7FCF-CD62-DB10-F409E0D6F5C6}"/>
              </a:ext>
            </a:extLst>
          </p:cNvPr>
          <p:cNvSpPr/>
          <p:nvPr/>
        </p:nvSpPr>
        <p:spPr>
          <a:xfrm>
            <a:off x="619124" y="1504948"/>
            <a:ext cx="2114551" cy="1047751"/>
          </a:xfrm>
          <a:prstGeom prst="wedgeRectCallout">
            <a:avLst/>
          </a:prstGeom>
          <a:solidFill>
            <a:srgbClr val="D2F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Einführung der brusterhaltenden Operation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6C616F-EC06-FC59-CFF3-6A24732F74D7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AAC2DF6-57D3-F370-06AE-19EA493C7665}"/>
              </a:ext>
            </a:extLst>
          </p:cNvPr>
          <p:cNvSpPr txBox="1"/>
          <p:nvPr/>
        </p:nvSpPr>
        <p:spPr>
          <a:xfrm>
            <a:off x="714375" y="2826692"/>
            <a:ext cx="105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dirty="0">
                <a:solidFill>
                  <a:schemeClr val="bg1"/>
                </a:solidFill>
              </a:rPr>
              <a:t>1981 </a:t>
            </a:r>
            <a:r>
              <a:rPr lang="de-DE" sz="2400" dirty="0">
                <a:solidFill>
                  <a:srgbClr val="E72F45"/>
                </a:solidFill>
              </a:rPr>
              <a:t>           ca. 2000           2011               </a:t>
            </a:r>
            <a:r>
              <a:rPr lang="de-DE" sz="2400" dirty="0">
                <a:solidFill>
                  <a:schemeClr val="bg1"/>
                </a:solidFill>
              </a:rPr>
              <a:t>bis ca. 2015      </a:t>
            </a:r>
            <a:r>
              <a:rPr lang="de-DE" sz="2400" b="1" dirty="0">
                <a:solidFill>
                  <a:srgbClr val="E72F45"/>
                </a:solidFill>
              </a:rPr>
              <a:t>2016                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36A924EC-CF82-09BF-261B-46BFA774D6CE}"/>
              </a:ext>
            </a:extLst>
          </p:cNvPr>
          <p:cNvSpPr/>
          <p:nvPr/>
        </p:nvSpPr>
        <p:spPr>
          <a:xfrm rot="10800000">
            <a:off x="942975" y="3587916"/>
            <a:ext cx="2676524" cy="1119919"/>
          </a:xfrm>
          <a:prstGeom prst="wedgeRectCallout">
            <a:avLst/>
          </a:prstGeom>
          <a:solidFill>
            <a:srgbClr val="F8CAD3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8C7FA7-C993-628A-CBFC-2900009F8950}"/>
              </a:ext>
            </a:extLst>
          </p:cNvPr>
          <p:cNvSpPr txBox="1"/>
          <p:nvPr/>
        </p:nvSpPr>
        <p:spPr>
          <a:xfrm>
            <a:off x="1028698" y="3643304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DE" sz="2000" b="1" dirty="0"/>
              <a:t>Erfindung“ der Wächterlymphknoten-Methode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A869D2BD-6708-42FD-F473-CBE66A796EBE}"/>
              </a:ext>
            </a:extLst>
          </p:cNvPr>
          <p:cNvSpPr/>
          <p:nvPr/>
        </p:nvSpPr>
        <p:spPr>
          <a:xfrm rot="10800000" flipH="1">
            <a:off x="3829048" y="3581399"/>
            <a:ext cx="2505077" cy="1936584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87C9A32-9E3C-ABFA-18B4-06C5D5D72507}"/>
              </a:ext>
            </a:extLst>
          </p:cNvPr>
          <p:cNvSpPr txBox="1"/>
          <p:nvPr/>
        </p:nvSpPr>
        <p:spPr>
          <a:xfrm>
            <a:off x="3838574" y="3700926"/>
            <a:ext cx="2590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Verzicht auf die Ausräumung der Achsellymphknoten bei Befall von 1-2 Wächterlymphknoten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48B931FC-3363-6885-9DEA-63E0C33B9ABA}"/>
              </a:ext>
            </a:extLst>
          </p:cNvPr>
          <p:cNvSpPr/>
          <p:nvPr/>
        </p:nvSpPr>
        <p:spPr>
          <a:xfrm flipH="1">
            <a:off x="4972048" y="1340016"/>
            <a:ext cx="2438401" cy="1193634"/>
          </a:xfrm>
          <a:prstGeom prst="wedgeRectCallout">
            <a:avLst/>
          </a:prstGeom>
          <a:solidFill>
            <a:srgbClr val="D2F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Verringerung der Schnittränder bei der Brusterhaltenden Operation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E74A54F5-5352-B8F5-4585-1FBDC318E3FA}"/>
              </a:ext>
            </a:extLst>
          </p:cNvPr>
          <p:cNvSpPr/>
          <p:nvPr/>
        </p:nvSpPr>
        <p:spPr>
          <a:xfrm rot="10800000">
            <a:off x="6543669" y="3581399"/>
            <a:ext cx="2057401" cy="2048351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A8B2E88-D321-DF9D-34DC-54AF9AF55ED4}"/>
              </a:ext>
            </a:extLst>
          </p:cNvPr>
          <p:cNvSpPr txBox="1"/>
          <p:nvPr/>
        </p:nvSpPr>
        <p:spPr>
          <a:xfrm>
            <a:off x="6566094" y="3690759"/>
            <a:ext cx="2034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Verringerung der Radikalität der Lymphknoten-operation nach neoadjuvanter Therapie</a:t>
            </a:r>
          </a:p>
        </p:txBody>
      </p:sp>
    </p:spTree>
    <p:extLst>
      <p:ext uri="{BB962C8B-B14F-4D97-AF65-F5344CB8AC3E}">
        <p14:creationId xmlns:p14="http://schemas.microsoft.com/office/powerpoint/2010/main" val="260917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B0C516FB-078A-9C78-8CD6-4969FE1B5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236484"/>
              </p:ext>
            </p:extLst>
          </p:nvPr>
        </p:nvGraphicFramePr>
        <p:xfrm>
          <a:off x="467149" y="3429000"/>
          <a:ext cx="117927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85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C8A1E-53CB-3F31-1AA8-65457891D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2A2E6FF-C037-F47A-18BE-79B610CB0489}"/>
              </a:ext>
            </a:extLst>
          </p:cNvPr>
          <p:cNvGraphicFramePr/>
          <p:nvPr/>
        </p:nvGraphicFramePr>
        <p:xfrm>
          <a:off x="467149" y="3429000"/>
          <a:ext cx="117927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9AB12780-9554-C7C6-CE1D-A11C9B294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53" y="1949806"/>
            <a:ext cx="3176343" cy="255184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04BD9DF-6756-0B05-A136-01BBCFB71FA3}"/>
              </a:ext>
            </a:extLst>
          </p:cNvPr>
          <p:cNvSpPr/>
          <p:nvPr/>
        </p:nvSpPr>
        <p:spPr>
          <a:xfrm rot="1835759">
            <a:off x="1023900" y="3787032"/>
            <a:ext cx="666750" cy="4849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BAAA166-8CA5-DD49-7F01-2D9A53D84E39}"/>
              </a:ext>
            </a:extLst>
          </p:cNvPr>
          <p:cNvSpPr/>
          <p:nvPr/>
        </p:nvSpPr>
        <p:spPr>
          <a:xfrm>
            <a:off x="2565400" y="1949806"/>
            <a:ext cx="895350" cy="13299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CED7626-5B3D-DFAD-54F3-CC4DB9105AA1}"/>
              </a:ext>
            </a:extLst>
          </p:cNvPr>
          <p:cNvSpPr/>
          <p:nvPr/>
        </p:nvSpPr>
        <p:spPr>
          <a:xfrm>
            <a:off x="593053" y="1959855"/>
            <a:ext cx="1174590" cy="95034"/>
          </a:xfrm>
          <a:prstGeom prst="rect">
            <a:avLst/>
          </a:prstGeom>
          <a:solidFill>
            <a:srgbClr val="1216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613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46F9B-C033-E0EF-FA85-66AEF5E2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39B328E8-ADE0-8AC1-85D5-9F810D898BD3}"/>
              </a:ext>
            </a:extLst>
          </p:cNvPr>
          <p:cNvGraphicFramePr/>
          <p:nvPr/>
        </p:nvGraphicFramePr>
        <p:xfrm>
          <a:off x="467149" y="3429000"/>
          <a:ext cx="117927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4B33A96-89F3-FBD5-82DE-75A045DEB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918" y="1949806"/>
            <a:ext cx="3581763" cy="25518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CAC626-25A6-FB0F-81A2-5D2798A8E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53" y="1949806"/>
            <a:ext cx="3176343" cy="255184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B598AFD-AC8E-650B-F609-D74A3D2BB83F}"/>
              </a:ext>
            </a:extLst>
          </p:cNvPr>
          <p:cNvSpPr/>
          <p:nvPr/>
        </p:nvSpPr>
        <p:spPr>
          <a:xfrm rot="1835759">
            <a:off x="1023900" y="3787032"/>
            <a:ext cx="666750" cy="4849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FE08D13-4846-8C72-59DA-84584FE4C772}"/>
              </a:ext>
            </a:extLst>
          </p:cNvPr>
          <p:cNvSpPr/>
          <p:nvPr/>
        </p:nvSpPr>
        <p:spPr>
          <a:xfrm>
            <a:off x="2565400" y="1949806"/>
            <a:ext cx="895350" cy="13299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53DA382-8DC7-B6EE-9423-153F1287C796}"/>
              </a:ext>
            </a:extLst>
          </p:cNvPr>
          <p:cNvSpPr/>
          <p:nvPr/>
        </p:nvSpPr>
        <p:spPr>
          <a:xfrm>
            <a:off x="593053" y="1959855"/>
            <a:ext cx="1174590" cy="95034"/>
          </a:xfrm>
          <a:prstGeom prst="rect">
            <a:avLst/>
          </a:prstGeom>
          <a:solidFill>
            <a:srgbClr val="1216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207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B4C61-386C-6473-29A1-C08599AB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C17A474B-9C88-3D1D-7A9A-2E44E12E2E3E}"/>
              </a:ext>
            </a:extLst>
          </p:cNvPr>
          <p:cNvGraphicFramePr/>
          <p:nvPr/>
        </p:nvGraphicFramePr>
        <p:xfrm>
          <a:off x="467149" y="3429000"/>
          <a:ext cx="117927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9F87DE6-6F21-EE81-27AC-0793C3362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918" y="1949806"/>
            <a:ext cx="3581763" cy="25518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DF3FE7-5FE7-4773-F367-160B171C8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53" y="1949806"/>
            <a:ext cx="3176343" cy="255184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F40E226-F36B-5341-D324-6308F2B090A1}"/>
              </a:ext>
            </a:extLst>
          </p:cNvPr>
          <p:cNvSpPr/>
          <p:nvPr/>
        </p:nvSpPr>
        <p:spPr>
          <a:xfrm rot="1835759">
            <a:off x="1023900" y="3787032"/>
            <a:ext cx="666750" cy="48491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0629DA8-E9C3-D2B0-4D84-8E71DAF67A3D}"/>
              </a:ext>
            </a:extLst>
          </p:cNvPr>
          <p:cNvSpPr txBox="1"/>
          <p:nvPr/>
        </p:nvSpPr>
        <p:spPr>
          <a:xfrm>
            <a:off x="823608" y="868226"/>
            <a:ext cx="1054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gezielte („</a:t>
            </a:r>
            <a:r>
              <a:rPr lang="de-DE" sz="3200" b="1" dirty="0" err="1"/>
              <a:t>targeted</a:t>
            </a:r>
            <a:r>
              <a:rPr lang="de-DE" sz="3200" b="1" dirty="0"/>
              <a:t>“) Lymphknotenentfernung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8B69E9F-18AA-D061-39A7-DB9EAB0197B2}"/>
              </a:ext>
            </a:extLst>
          </p:cNvPr>
          <p:cNvSpPr/>
          <p:nvPr/>
        </p:nvSpPr>
        <p:spPr>
          <a:xfrm>
            <a:off x="2565400" y="1949806"/>
            <a:ext cx="895350" cy="13299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D56FDA6-89AF-D207-C6E9-5702338B34F3}"/>
              </a:ext>
            </a:extLst>
          </p:cNvPr>
          <p:cNvSpPr/>
          <p:nvPr/>
        </p:nvSpPr>
        <p:spPr>
          <a:xfrm>
            <a:off x="593053" y="1959855"/>
            <a:ext cx="1174590" cy="95034"/>
          </a:xfrm>
          <a:prstGeom prst="rect">
            <a:avLst/>
          </a:prstGeom>
          <a:solidFill>
            <a:srgbClr val="1216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408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E5B4-CB52-D9D6-706F-92326FCF4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B6BB7202-BFA9-D7DB-B954-D86EAD4CDA9F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100A2966-E26F-62D2-5905-F4BA8530F209}"/>
              </a:ext>
            </a:extLst>
          </p:cNvPr>
          <p:cNvSpPr/>
          <p:nvPr/>
        </p:nvSpPr>
        <p:spPr>
          <a:xfrm>
            <a:off x="619124" y="1504948"/>
            <a:ext cx="2114551" cy="1047751"/>
          </a:xfrm>
          <a:prstGeom prst="wedgeRectCallout">
            <a:avLst/>
          </a:prstGeom>
          <a:solidFill>
            <a:srgbClr val="D2F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Einführung der brusterhaltenden Operation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F696DA-39D8-0A93-3514-017FA4254F29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101F44F-9D4E-FD14-E008-9FC1FBA818E6}"/>
              </a:ext>
            </a:extLst>
          </p:cNvPr>
          <p:cNvSpPr txBox="1"/>
          <p:nvPr/>
        </p:nvSpPr>
        <p:spPr>
          <a:xfrm>
            <a:off x="714375" y="2826692"/>
            <a:ext cx="105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dirty="0">
                <a:solidFill>
                  <a:schemeClr val="bg1"/>
                </a:solidFill>
              </a:rPr>
              <a:t>1981 </a:t>
            </a:r>
            <a:r>
              <a:rPr lang="de-DE" sz="2400" dirty="0">
                <a:solidFill>
                  <a:srgbClr val="E72F45"/>
                </a:solidFill>
              </a:rPr>
              <a:t>           ca. 2000           2011               </a:t>
            </a:r>
            <a:r>
              <a:rPr lang="de-DE" sz="2400" dirty="0">
                <a:solidFill>
                  <a:schemeClr val="bg1"/>
                </a:solidFill>
              </a:rPr>
              <a:t>bis ca. 2015      </a:t>
            </a:r>
            <a:r>
              <a:rPr lang="de-DE" sz="2400" dirty="0">
                <a:solidFill>
                  <a:srgbClr val="E72F45"/>
                </a:solidFill>
              </a:rPr>
              <a:t>2016               </a:t>
            </a:r>
            <a:r>
              <a:rPr lang="de-DE" sz="2400" b="1" dirty="0">
                <a:solidFill>
                  <a:srgbClr val="E72F45"/>
                </a:solidFill>
              </a:rPr>
              <a:t>2024 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0E2DD8E4-F873-3ABE-C233-BB1E311639EC}"/>
              </a:ext>
            </a:extLst>
          </p:cNvPr>
          <p:cNvSpPr/>
          <p:nvPr/>
        </p:nvSpPr>
        <p:spPr>
          <a:xfrm rot="10800000">
            <a:off x="942975" y="3587916"/>
            <a:ext cx="2676524" cy="1119919"/>
          </a:xfrm>
          <a:prstGeom prst="wedgeRectCallout">
            <a:avLst/>
          </a:prstGeom>
          <a:solidFill>
            <a:srgbClr val="F8CAD3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21E832B-D583-B033-A9E9-371A999D4EB3}"/>
              </a:ext>
            </a:extLst>
          </p:cNvPr>
          <p:cNvSpPr txBox="1"/>
          <p:nvPr/>
        </p:nvSpPr>
        <p:spPr>
          <a:xfrm>
            <a:off x="1028698" y="3643304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DE" sz="2000" b="1" dirty="0"/>
              <a:t>Erfindung“ der Wächterlymphknoten-Methode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BBC53457-1C75-F019-3E69-D3703F400B94}"/>
              </a:ext>
            </a:extLst>
          </p:cNvPr>
          <p:cNvSpPr/>
          <p:nvPr/>
        </p:nvSpPr>
        <p:spPr>
          <a:xfrm rot="10800000" flipH="1">
            <a:off x="3829048" y="3581399"/>
            <a:ext cx="2505077" cy="1936584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980C88-6EA4-975F-8DAA-62F3805ED0D4}"/>
              </a:ext>
            </a:extLst>
          </p:cNvPr>
          <p:cNvSpPr txBox="1"/>
          <p:nvPr/>
        </p:nvSpPr>
        <p:spPr>
          <a:xfrm>
            <a:off x="3838574" y="3700926"/>
            <a:ext cx="2590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Verzicht auf die Ausräumung der Achsellymphknoten bei Befall von 1-2 Wächterlymphknoten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0F293BE9-0A6C-D80D-0074-E376D56119C7}"/>
              </a:ext>
            </a:extLst>
          </p:cNvPr>
          <p:cNvSpPr/>
          <p:nvPr/>
        </p:nvSpPr>
        <p:spPr>
          <a:xfrm flipH="1">
            <a:off x="4972048" y="1340016"/>
            <a:ext cx="2438401" cy="1193634"/>
          </a:xfrm>
          <a:prstGeom prst="wedgeRectCallout">
            <a:avLst/>
          </a:prstGeom>
          <a:solidFill>
            <a:srgbClr val="D2F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Verringerung der Schnittränder bei der Brusterhaltenden Operation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4EACEE92-CB28-7E5A-03CF-D74B9EDB0B3C}"/>
              </a:ext>
            </a:extLst>
          </p:cNvPr>
          <p:cNvSpPr/>
          <p:nvPr/>
        </p:nvSpPr>
        <p:spPr>
          <a:xfrm rot="10800000">
            <a:off x="6543669" y="3581399"/>
            <a:ext cx="2057401" cy="2048351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AC5D937-90FE-4741-5CC5-8BE1F53F7AA0}"/>
              </a:ext>
            </a:extLst>
          </p:cNvPr>
          <p:cNvSpPr txBox="1"/>
          <p:nvPr/>
        </p:nvSpPr>
        <p:spPr>
          <a:xfrm>
            <a:off x="6566094" y="3690759"/>
            <a:ext cx="2034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Verringerung der Radikalität der Lymphknoten-operation nach neoadjuvanter Therapie</a:t>
            </a: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38C44407-56A1-BCA7-8364-27BF148297F0}"/>
              </a:ext>
            </a:extLst>
          </p:cNvPr>
          <p:cNvSpPr/>
          <p:nvPr/>
        </p:nvSpPr>
        <p:spPr>
          <a:xfrm rot="10800000" flipH="1">
            <a:off x="9143996" y="3604675"/>
            <a:ext cx="1866900" cy="1119919"/>
          </a:xfrm>
          <a:prstGeom prst="wedgeRectCallout">
            <a:avLst/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6AC88DB-569A-BAA3-B4D6-49972E55179E}"/>
              </a:ext>
            </a:extLst>
          </p:cNvPr>
          <p:cNvSpPr txBox="1"/>
          <p:nvPr/>
        </p:nvSpPr>
        <p:spPr>
          <a:xfrm>
            <a:off x="9143997" y="3656802"/>
            <a:ext cx="186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Verzicht auf die Lymphknoten-operation</a:t>
            </a:r>
          </a:p>
        </p:txBody>
      </p:sp>
    </p:spTree>
    <p:extLst>
      <p:ext uri="{BB962C8B-B14F-4D97-AF65-F5344CB8AC3E}">
        <p14:creationId xmlns:p14="http://schemas.microsoft.com/office/powerpoint/2010/main" val="217144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D0774-BFDE-F9C9-5AC0-7D5863AB6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51FE22EB-E50C-0245-5DA5-8B109C498939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gradFill flip="none" rotWithShape="1">
            <a:gsLst>
              <a:gs pos="100000">
                <a:schemeClr val="tx1">
                  <a:alpha val="46000"/>
                </a:schemeClr>
              </a:gs>
              <a:gs pos="0">
                <a:schemeClr val="tx1">
                  <a:alpha val="0"/>
                  <a:lumMod val="0"/>
                  <a:lumOff val="100000"/>
                </a:schemeClr>
              </a:gs>
            </a:gsLst>
            <a:lin ang="10800000" scaled="1"/>
            <a:tileRect/>
          </a:gra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2BB30D-6AC1-04A9-825D-F7CA272469DE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EF35EAF-F161-A60E-DE25-4264DC75FD3C}"/>
              </a:ext>
            </a:extLst>
          </p:cNvPr>
          <p:cNvSpPr/>
          <p:nvPr/>
        </p:nvSpPr>
        <p:spPr>
          <a:xfrm>
            <a:off x="2347914" y="3519487"/>
            <a:ext cx="7896224" cy="1323975"/>
          </a:xfrm>
          <a:prstGeom prst="ellipse">
            <a:avLst/>
          </a:prstGeom>
          <a:solidFill>
            <a:srgbClr val="F8CAD3">
              <a:alpha val="39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527942-2243-4579-871A-01776A3A8A3A}"/>
              </a:ext>
            </a:extLst>
          </p:cNvPr>
          <p:cNvSpPr txBox="1"/>
          <p:nvPr/>
        </p:nvSpPr>
        <p:spPr>
          <a:xfrm>
            <a:off x="2376484" y="3732193"/>
            <a:ext cx="7467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Die Entwicklung der Operation der Lymphknoten </a:t>
            </a:r>
          </a:p>
          <a:p>
            <a:pPr algn="ctr"/>
            <a:r>
              <a:rPr lang="de-DE" sz="2800" b="1" dirty="0"/>
              <a:t>beim Mammakarzinom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BC9CF3A-64EF-F0D4-2516-600209D7E14C}"/>
              </a:ext>
            </a:extLst>
          </p:cNvPr>
          <p:cNvSpPr/>
          <p:nvPr/>
        </p:nvSpPr>
        <p:spPr>
          <a:xfrm>
            <a:off x="2762251" y="1441579"/>
            <a:ext cx="7067550" cy="1323975"/>
          </a:xfrm>
          <a:prstGeom prst="ellipse">
            <a:avLst/>
          </a:prstGeom>
          <a:solidFill>
            <a:srgbClr val="D2F9F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E1BCFD-B5D3-8394-216E-6E4C1F471A1F}"/>
              </a:ext>
            </a:extLst>
          </p:cNvPr>
          <p:cNvSpPr txBox="1"/>
          <p:nvPr/>
        </p:nvSpPr>
        <p:spPr>
          <a:xfrm>
            <a:off x="2362199" y="1630382"/>
            <a:ext cx="7467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Die Entwicklung der Operation der Brust </a:t>
            </a:r>
          </a:p>
          <a:p>
            <a:pPr algn="ctr"/>
            <a:r>
              <a:rPr lang="de-DE" sz="2800" b="1" dirty="0"/>
              <a:t>beim Mammakarzinom</a:t>
            </a:r>
          </a:p>
        </p:txBody>
      </p:sp>
    </p:spTree>
    <p:extLst>
      <p:ext uri="{BB962C8B-B14F-4D97-AF65-F5344CB8AC3E}">
        <p14:creationId xmlns:p14="http://schemas.microsoft.com/office/powerpoint/2010/main" val="2576017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E86F33-B940-4AF2-E9AB-0E50F0E293D3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5112613-55F9-4092-2211-B60B2568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52" y="1114425"/>
            <a:ext cx="8240998" cy="53124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21AF90-C6FB-227F-51AA-BBD604818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75" y="1490636"/>
            <a:ext cx="4467849" cy="37152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9F7B7A3-8E6E-44F2-FA66-09D40FBF43A7}"/>
              </a:ext>
            </a:extLst>
          </p:cNvPr>
          <p:cNvSpPr/>
          <p:nvPr/>
        </p:nvSpPr>
        <p:spPr>
          <a:xfrm>
            <a:off x="1874552" y="4657725"/>
            <a:ext cx="8060023" cy="176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345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E86F33-B940-4AF2-E9AB-0E50F0E293D3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5112613-55F9-4092-2211-B60B2568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52" y="1114425"/>
            <a:ext cx="8240998" cy="53124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21AF90-C6FB-227F-51AA-BBD604818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75" y="1490636"/>
            <a:ext cx="4467849" cy="37152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9F7B7A3-8E6E-44F2-FA66-09D40FBF43A7}"/>
              </a:ext>
            </a:extLst>
          </p:cNvPr>
          <p:cNvSpPr/>
          <p:nvPr/>
        </p:nvSpPr>
        <p:spPr>
          <a:xfrm>
            <a:off x="1874552" y="3609975"/>
            <a:ext cx="8060023" cy="281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04EB8A-E120-CE2B-7323-3A990AEE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36" y="3758215"/>
            <a:ext cx="6410325" cy="236169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7B16685-0454-1B85-25CA-A30EC9EE217B}"/>
              </a:ext>
            </a:extLst>
          </p:cNvPr>
          <p:cNvSpPr/>
          <p:nvPr/>
        </p:nvSpPr>
        <p:spPr>
          <a:xfrm>
            <a:off x="2890836" y="6034189"/>
            <a:ext cx="6567489" cy="2352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436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0CFD8-62BC-B6D9-E9A8-B0C0B074E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F965F10-611D-1402-09CB-B7A1CF9DE0C4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531FEEC-DA2F-43C8-76AC-5AB5BC76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52" y="1114425"/>
            <a:ext cx="8240998" cy="53124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A146898-9EC7-04F3-C33E-660061C4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75" y="1490636"/>
            <a:ext cx="4467849" cy="37152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0796EF4-7FC1-5CCE-C75E-2B1F4F156CC7}"/>
              </a:ext>
            </a:extLst>
          </p:cNvPr>
          <p:cNvSpPr/>
          <p:nvPr/>
        </p:nvSpPr>
        <p:spPr>
          <a:xfrm>
            <a:off x="1874552" y="1871213"/>
            <a:ext cx="8060023" cy="45556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E42714-9DC9-400C-AA21-36B5A4177337}"/>
              </a:ext>
            </a:extLst>
          </p:cNvPr>
          <p:cNvSpPr/>
          <p:nvPr/>
        </p:nvSpPr>
        <p:spPr>
          <a:xfrm>
            <a:off x="2890836" y="6034189"/>
            <a:ext cx="6567489" cy="2352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8F516C-8D74-CA16-223C-43936108C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301" y="2024088"/>
            <a:ext cx="5675500" cy="416297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3450C11-9267-27D2-8958-241C7B1012E8}"/>
              </a:ext>
            </a:extLst>
          </p:cNvPr>
          <p:cNvSpPr/>
          <p:nvPr/>
        </p:nvSpPr>
        <p:spPr>
          <a:xfrm>
            <a:off x="3414409" y="2024088"/>
            <a:ext cx="340468" cy="427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38B785-5705-CCA2-D39A-955DAC265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301" y="2076971"/>
            <a:ext cx="5639922" cy="411009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D151B8E-2850-20C3-F681-797430BBD931}"/>
              </a:ext>
            </a:extLst>
          </p:cNvPr>
          <p:cNvSpPr/>
          <p:nvPr/>
        </p:nvSpPr>
        <p:spPr>
          <a:xfrm>
            <a:off x="3414409" y="2076971"/>
            <a:ext cx="340468" cy="427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1690FEE-A363-4632-EE99-E433BC272028}"/>
              </a:ext>
            </a:extLst>
          </p:cNvPr>
          <p:cNvSpPr/>
          <p:nvPr/>
        </p:nvSpPr>
        <p:spPr>
          <a:xfrm>
            <a:off x="5586207" y="2761413"/>
            <a:ext cx="2850918" cy="20403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E6A6695-051C-C54F-7C4A-B26C2031FA34}"/>
              </a:ext>
            </a:extLst>
          </p:cNvPr>
          <p:cNvCxnSpPr>
            <a:cxnSpLocks/>
          </p:cNvCxnSpPr>
          <p:nvPr/>
        </p:nvCxnSpPr>
        <p:spPr>
          <a:xfrm>
            <a:off x="5572026" y="3076417"/>
            <a:ext cx="2860550" cy="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7635F72-5078-183C-9603-EDFD1F094C79}"/>
              </a:ext>
            </a:extLst>
          </p:cNvPr>
          <p:cNvCxnSpPr>
            <a:cxnSpLocks/>
          </p:cNvCxnSpPr>
          <p:nvPr/>
        </p:nvCxnSpPr>
        <p:spPr>
          <a:xfrm>
            <a:off x="5567475" y="3583659"/>
            <a:ext cx="2860550" cy="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7E9E53D-3F54-00D2-86A1-064AA68A154E}"/>
              </a:ext>
            </a:extLst>
          </p:cNvPr>
          <p:cNvCxnSpPr>
            <a:cxnSpLocks/>
          </p:cNvCxnSpPr>
          <p:nvPr/>
        </p:nvCxnSpPr>
        <p:spPr>
          <a:xfrm>
            <a:off x="5563353" y="4095449"/>
            <a:ext cx="2860550" cy="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A27248A-7324-6590-B677-171DAB1986C1}"/>
              </a:ext>
            </a:extLst>
          </p:cNvPr>
          <p:cNvCxnSpPr>
            <a:cxnSpLocks/>
          </p:cNvCxnSpPr>
          <p:nvPr/>
        </p:nvCxnSpPr>
        <p:spPr>
          <a:xfrm>
            <a:off x="5576575" y="4612217"/>
            <a:ext cx="2860550" cy="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8A19D3CF-23D5-3ACA-133C-652928DC5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436" y="2082588"/>
            <a:ext cx="3472689" cy="33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5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E86F33-B940-4AF2-E9AB-0E50F0E293D3}"/>
              </a:ext>
            </a:extLst>
          </p:cNvPr>
          <p:cNvSpPr/>
          <p:nvPr/>
        </p:nvSpPr>
        <p:spPr>
          <a:xfrm>
            <a:off x="1176337" y="952500"/>
            <a:ext cx="9839325" cy="5534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5112613-55F9-4092-2211-B60B2568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52" y="1114425"/>
            <a:ext cx="8240998" cy="53124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21AF90-C6FB-227F-51AA-BBD604818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75" y="1490636"/>
            <a:ext cx="4467849" cy="37152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9F7B7A3-8E6E-44F2-FA66-09D40FBF43A7}"/>
              </a:ext>
            </a:extLst>
          </p:cNvPr>
          <p:cNvSpPr/>
          <p:nvPr/>
        </p:nvSpPr>
        <p:spPr>
          <a:xfrm>
            <a:off x="1874552" y="1871213"/>
            <a:ext cx="8060023" cy="45556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7B16685-0454-1B85-25CA-A30EC9EE217B}"/>
              </a:ext>
            </a:extLst>
          </p:cNvPr>
          <p:cNvSpPr/>
          <p:nvPr/>
        </p:nvSpPr>
        <p:spPr>
          <a:xfrm>
            <a:off x="2890836" y="6034189"/>
            <a:ext cx="6567489" cy="2352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A97D8C-4982-BC5F-56BB-0DE0C5119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301" y="2024088"/>
            <a:ext cx="5675500" cy="416297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62806A1-C385-775D-3F44-D7EA2E97284A}"/>
              </a:ext>
            </a:extLst>
          </p:cNvPr>
          <p:cNvSpPr/>
          <p:nvPr/>
        </p:nvSpPr>
        <p:spPr>
          <a:xfrm>
            <a:off x="3414409" y="2024088"/>
            <a:ext cx="340468" cy="427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EFBC9A3-4C82-79D9-921C-00B14400D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173" y="2829302"/>
            <a:ext cx="3238952" cy="201005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633FB71-6D54-55BF-F217-154AC0142CA0}"/>
              </a:ext>
            </a:extLst>
          </p:cNvPr>
          <p:cNvSpPr/>
          <p:nvPr/>
        </p:nvSpPr>
        <p:spPr>
          <a:xfrm>
            <a:off x="5576575" y="2807825"/>
            <a:ext cx="2860550" cy="116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6B6C6F-23F2-BF23-6B21-70D65EC2C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436" y="2082588"/>
            <a:ext cx="3472689" cy="33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23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5D19-6DDB-D255-9FB2-D9F32AA3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CCE15D8-4A4C-3390-E912-9A688636BF17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B25EA2FF-361D-B2D4-E1F2-4D37E0E7A71F}"/>
              </a:ext>
            </a:extLst>
          </p:cNvPr>
          <p:cNvSpPr/>
          <p:nvPr/>
        </p:nvSpPr>
        <p:spPr>
          <a:xfrm>
            <a:off x="619124" y="1504948"/>
            <a:ext cx="2114551" cy="1047751"/>
          </a:xfrm>
          <a:prstGeom prst="wedgeRectCallout">
            <a:avLst/>
          </a:prstGeom>
          <a:solidFill>
            <a:schemeClr val="bg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Einführung der brusterhaltenden Operation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0EF199-FB5C-6FB6-7493-5BACCDA22F4C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1E4D12-D68D-07D4-C9E6-6407768F2A80}"/>
              </a:ext>
            </a:extLst>
          </p:cNvPr>
          <p:cNvSpPr txBox="1"/>
          <p:nvPr/>
        </p:nvSpPr>
        <p:spPr>
          <a:xfrm>
            <a:off x="714375" y="2826692"/>
            <a:ext cx="105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b="1" dirty="0">
                <a:solidFill>
                  <a:schemeClr val="bg1"/>
                </a:solidFill>
              </a:rPr>
              <a:t>1981 </a:t>
            </a:r>
            <a:r>
              <a:rPr lang="de-DE" sz="2400" b="1" dirty="0">
                <a:solidFill>
                  <a:srgbClr val="E72F45"/>
                </a:solidFill>
              </a:rPr>
              <a:t>           ca. 2000           2011               </a:t>
            </a:r>
            <a:r>
              <a:rPr lang="de-DE" sz="2400" b="1" dirty="0">
                <a:solidFill>
                  <a:schemeClr val="bg1"/>
                </a:solidFill>
              </a:rPr>
              <a:t>bis ca. 2015      </a:t>
            </a:r>
            <a:r>
              <a:rPr lang="de-DE" sz="2400" b="1" dirty="0">
                <a:solidFill>
                  <a:srgbClr val="E72F45"/>
                </a:solidFill>
              </a:rPr>
              <a:t>2016               2024 </a:t>
            </a: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273C2158-EE27-2FAD-8054-7A8690F2A8CE}"/>
              </a:ext>
            </a:extLst>
          </p:cNvPr>
          <p:cNvSpPr/>
          <p:nvPr/>
        </p:nvSpPr>
        <p:spPr>
          <a:xfrm rot="10800000">
            <a:off x="942975" y="3587916"/>
            <a:ext cx="2676524" cy="1119919"/>
          </a:xfrm>
          <a:prstGeom prst="wedgeRectCallout">
            <a:avLst/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9F25757-A576-F625-9B08-08B722E8AB42}"/>
              </a:ext>
            </a:extLst>
          </p:cNvPr>
          <p:cNvSpPr txBox="1"/>
          <p:nvPr/>
        </p:nvSpPr>
        <p:spPr>
          <a:xfrm>
            <a:off x="1028698" y="3643304"/>
            <a:ext cx="259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„</a:t>
            </a:r>
            <a:r>
              <a:rPr lang="de-DE" sz="2000" b="1" dirty="0"/>
              <a:t>Erfindung“ der Wächterlymphknoten-Methode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EBE4CA91-F332-9E8F-C601-5B896B8287C5}"/>
              </a:ext>
            </a:extLst>
          </p:cNvPr>
          <p:cNvSpPr/>
          <p:nvPr/>
        </p:nvSpPr>
        <p:spPr>
          <a:xfrm rot="10800000" flipH="1">
            <a:off x="3829048" y="3581399"/>
            <a:ext cx="2505077" cy="1936584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1DCFF71-F327-8714-FACF-F50285FB8087}"/>
              </a:ext>
            </a:extLst>
          </p:cNvPr>
          <p:cNvSpPr txBox="1"/>
          <p:nvPr/>
        </p:nvSpPr>
        <p:spPr>
          <a:xfrm>
            <a:off x="3838574" y="3700926"/>
            <a:ext cx="2590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Verzicht auf die Ausräumung der Achsellymphknoten bei Befall von 1-2 Wächterlymphknoten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F638E7BD-A0FC-3A82-C709-386C25D3DC14}"/>
              </a:ext>
            </a:extLst>
          </p:cNvPr>
          <p:cNvSpPr/>
          <p:nvPr/>
        </p:nvSpPr>
        <p:spPr>
          <a:xfrm flipH="1">
            <a:off x="4972048" y="1340016"/>
            <a:ext cx="2438401" cy="1193634"/>
          </a:xfrm>
          <a:prstGeom prst="wedgeRectCallout">
            <a:avLst/>
          </a:prstGeom>
          <a:solidFill>
            <a:schemeClr val="bg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Verringerung der Schnittränder bei der Brusterhaltenden Operation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05580F91-64CA-2B6E-F576-78A2B2A332BD}"/>
              </a:ext>
            </a:extLst>
          </p:cNvPr>
          <p:cNvSpPr/>
          <p:nvPr/>
        </p:nvSpPr>
        <p:spPr>
          <a:xfrm rot="10800000">
            <a:off x="6543669" y="3581399"/>
            <a:ext cx="2057401" cy="2048351"/>
          </a:xfrm>
          <a:prstGeom prst="wedgeRectCallout">
            <a:avLst>
              <a:gd name="adj1" fmla="val -20833"/>
              <a:gd name="adj2" fmla="val 57090"/>
            </a:avLst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E23F1F1-DEED-31C2-A03B-9E4FDE22D584}"/>
              </a:ext>
            </a:extLst>
          </p:cNvPr>
          <p:cNvSpPr txBox="1"/>
          <p:nvPr/>
        </p:nvSpPr>
        <p:spPr>
          <a:xfrm>
            <a:off x="6566094" y="3690759"/>
            <a:ext cx="2034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Verringerung der Radikalität der Lymphknoten-operation nach neoadjuvanter Therapie</a:t>
            </a: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89D156D3-5C89-D4BB-AEB7-E019FFA84D97}"/>
              </a:ext>
            </a:extLst>
          </p:cNvPr>
          <p:cNvSpPr/>
          <p:nvPr/>
        </p:nvSpPr>
        <p:spPr>
          <a:xfrm rot="10800000" flipH="1">
            <a:off x="9143996" y="3604675"/>
            <a:ext cx="1866900" cy="1119919"/>
          </a:xfrm>
          <a:prstGeom prst="wedgeRectCallout">
            <a:avLst/>
          </a:prstGeom>
          <a:solidFill>
            <a:srgbClr val="F8CAD3"/>
          </a:solidFill>
          <a:ln w="57150">
            <a:solidFill>
              <a:srgbClr val="E72F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B275BE-D036-ACB9-C0AD-2F213E5DBED2}"/>
              </a:ext>
            </a:extLst>
          </p:cNvPr>
          <p:cNvSpPr txBox="1"/>
          <p:nvPr/>
        </p:nvSpPr>
        <p:spPr>
          <a:xfrm>
            <a:off x="9143997" y="3656802"/>
            <a:ext cx="186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Verzicht auf die Lymphknoten-operation</a:t>
            </a:r>
          </a:p>
        </p:txBody>
      </p:sp>
    </p:spTree>
    <p:extLst>
      <p:ext uri="{BB962C8B-B14F-4D97-AF65-F5344CB8AC3E}">
        <p14:creationId xmlns:p14="http://schemas.microsoft.com/office/powerpoint/2010/main" val="1966098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62F8D56-74C9-477C-A29B-9B421A1C0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30838">
            <a:off x="4591584" y="2444027"/>
            <a:ext cx="5379720" cy="1795766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Danke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04525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F4329-A707-6598-F9AD-1EDCB7378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BF0D09B2-C86A-A3FA-E949-04838CF73B50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0FB2E6-8BF7-6028-5BB6-31490AE6BF63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10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00D4A-15EE-17DE-F16D-6BE97C5A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7E503B3-3ED1-AC26-E5B8-D1407E1551AC}"/>
              </a:ext>
            </a:extLst>
          </p:cNvPr>
          <p:cNvSpPr/>
          <p:nvPr/>
        </p:nvSpPr>
        <p:spPr>
          <a:xfrm>
            <a:off x="619125" y="2533650"/>
            <a:ext cx="11106150" cy="1047750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72798D56-E224-7CA5-E4E2-674E46710E67}"/>
              </a:ext>
            </a:extLst>
          </p:cNvPr>
          <p:cNvSpPr/>
          <p:nvPr/>
        </p:nvSpPr>
        <p:spPr>
          <a:xfrm>
            <a:off x="619124" y="1504948"/>
            <a:ext cx="2114551" cy="1047751"/>
          </a:xfrm>
          <a:prstGeom prst="wedgeRectCallout">
            <a:avLst/>
          </a:prstGeom>
          <a:solidFill>
            <a:schemeClr val="bg1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Einführung der brusterhaltenden Operation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DCCE00-ED82-ED0B-50B6-8633D1AC6176}"/>
              </a:ext>
            </a:extLst>
          </p:cNvPr>
          <p:cNvSpPr txBox="1"/>
          <p:nvPr/>
        </p:nvSpPr>
        <p:spPr>
          <a:xfrm>
            <a:off x="4448175" y="1753493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F05F4B-8FDC-EA24-96B0-CE8D5A34B45E}"/>
              </a:ext>
            </a:extLst>
          </p:cNvPr>
          <p:cNvSpPr txBox="1"/>
          <p:nvPr/>
        </p:nvSpPr>
        <p:spPr>
          <a:xfrm>
            <a:off x="714375" y="2826692"/>
            <a:ext cx="1057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b="1" dirty="0">
                <a:solidFill>
                  <a:schemeClr val="bg1"/>
                </a:solidFill>
              </a:rPr>
              <a:t>1981</a:t>
            </a:r>
            <a:endParaRPr lang="de-DE" sz="2400" b="1" dirty="0">
              <a:solidFill>
                <a:srgbClr val="E72F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3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5939718-0938-DDBA-B42F-CA513C3EC3A2}"/>
              </a:ext>
            </a:extLst>
          </p:cNvPr>
          <p:cNvSpPr txBox="1"/>
          <p:nvPr/>
        </p:nvSpPr>
        <p:spPr>
          <a:xfrm>
            <a:off x="2000250" y="1030151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Einführung der brusterhaltenden Operation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7A8FE0-34C6-13CE-5DD8-BECF9BF3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86" y="1872527"/>
            <a:ext cx="2730082" cy="42145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75A490-7EF1-8A74-1B71-CC893132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605" y="1872527"/>
            <a:ext cx="3858209" cy="42145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C4EC5AB-1EFA-4205-5B92-30CC5B3D551F}"/>
              </a:ext>
            </a:extLst>
          </p:cNvPr>
          <p:cNvSpPr txBox="1"/>
          <p:nvPr/>
        </p:nvSpPr>
        <p:spPr>
          <a:xfrm>
            <a:off x="2743201" y="5516769"/>
            <a:ext cx="252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2"/>
                </a:solidFill>
              </a:rPr>
              <a:t>Bernard Fisher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0F8388-2ED2-4368-88D6-9555B228AEA7}"/>
              </a:ext>
            </a:extLst>
          </p:cNvPr>
          <p:cNvSpPr txBox="1"/>
          <p:nvPr/>
        </p:nvSpPr>
        <p:spPr>
          <a:xfrm>
            <a:off x="6273523" y="5516769"/>
            <a:ext cx="28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Umberto </a:t>
            </a:r>
            <a:r>
              <a:rPr lang="de-DE" sz="2800" b="1" dirty="0" err="1"/>
              <a:t>Veronesi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50550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5939718-0938-DDBA-B42F-CA513C3EC3A2}"/>
              </a:ext>
            </a:extLst>
          </p:cNvPr>
          <p:cNvSpPr txBox="1"/>
          <p:nvPr/>
        </p:nvSpPr>
        <p:spPr>
          <a:xfrm>
            <a:off x="2000250" y="1030151"/>
            <a:ext cx="81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Die brusterhaltende Operation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FFA9714-E589-C608-166C-5FA8B62C5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02" y="1997820"/>
            <a:ext cx="4642196" cy="4088654"/>
          </a:xfrm>
          <a:prstGeom prst="rect">
            <a:avLst/>
          </a:prstGeom>
        </p:spPr>
      </p:pic>
      <p:sp>
        <p:nvSpPr>
          <p:cNvPr id="18" name="Bogen 17">
            <a:extLst>
              <a:ext uri="{FF2B5EF4-FFF2-40B4-BE49-F238E27FC236}">
                <a16:creationId xmlns:a16="http://schemas.microsoft.com/office/drawing/2014/main" id="{4AEE3ADC-F49D-0620-EA07-5E9996AE0D9D}"/>
              </a:ext>
            </a:extLst>
          </p:cNvPr>
          <p:cNvSpPr/>
          <p:nvPr/>
        </p:nvSpPr>
        <p:spPr>
          <a:xfrm>
            <a:off x="4905375" y="4305300"/>
            <a:ext cx="581025" cy="552450"/>
          </a:xfrm>
          <a:prstGeom prst="arc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096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KE">
      <a:dk1>
        <a:srgbClr val="002D37"/>
      </a:dk1>
      <a:lt1>
        <a:srgbClr val="0BB0AE"/>
      </a:lt1>
      <a:dk2>
        <a:srgbClr val="BA3442"/>
      </a:dk2>
      <a:lt2>
        <a:srgbClr val="FEFB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Breitbild</PresentationFormat>
  <Paragraphs>153</Paragraphs>
  <Slides>55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DIN</vt:lpstr>
      <vt:lpstr>Office</vt:lpstr>
      <vt:lpstr>Die Operation  des Mammakarzinoms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Eva-Maria Braun</dc:creator>
  <cp:lastModifiedBy>Trilling, Klaudia</cp:lastModifiedBy>
  <cp:revision>154</cp:revision>
  <dcterms:created xsi:type="dcterms:W3CDTF">2020-01-16T14:24:52Z</dcterms:created>
  <dcterms:modified xsi:type="dcterms:W3CDTF">2024-11-27T10:34:21Z</dcterms:modified>
</cp:coreProperties>
</file>